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4"/>
  </p:sldMasterIdLst>
  <p:notesMasterIdLst>
    <p:notesMasterId r:id="rId44"/>
  </p:notesMasterIdLst>
  <p:sldIdLst>
    <p:sldId id="256" r:id="rId5"/>
    <p:sldId id="298" r:id="rId6"/>
    <p:sldId id="258" r:id="rId7"/>
    <p:sldId id="296" r:id="rId8"/>
    <p:sldId id="288" r:id="rId9"/>
    <p:sldId id="309" r:id="rId10"/>
    <p:sldId id="284" r:id="rId11"/>
    <p:sldId id="302" r:id="rId12"/>
    <p:sldId id="303" r:id="rId13"/>
    <p:sldId id="285" r:id="rId14"/>
    <p:sldId id="286" r:id="rId15"/>
    <p:sldId id="292" r:id="rId16"/>
    <p:sldId id="293" r:id="rId17"/>
    <p:sldId id="263" r:id="rId18"/>
    <p:sldId id="261" r:id="rId19"/>
    <p:sldId id="262" r:id="rId20"/>
    <p:sldId id="264" r:id="rId21"/>
    <p:sldId id="265" r:id="rId22"/>
    <p:sldId id="266" r:id="rId23"/>
    <p:sldId id="267" r:id="rId24"/>
    <p:sldId id="304" r:id="rId25"/>
    <p:sldId id="307" r:id="rId26"/>
    <p:sldId id="308" r:id="rId27"/>
    <p:sldId id="306" r:id="rId28"/>
    <p:sldId id="289" r:id="rId29"/>
    <p:sldId id="280" r:id="rId30"/>
    <p:sldId id="283" r:id="rId31"/>
    <p:sldId id="277" r:id="rId32"/>
    <p:sldId id="311" r:id="rId33"/>
    <p:sldId id="287" r:id="rId34"/>
    <p:sldId id="282" r:id="rId35"/>
    <p:sldId id="290" r:id="rId36"/>
    <p:sldId id="312" r:id="rId37"/>
    <p:sldId id="291" r:id="rId38"/>
    <p:sldId id="299" r:id="rId39"/>
    <p:sldId id="310" r:id="rId40"/>
    <p:sldId id="260" r:id="rId41"/>
    <p:sldId id="300" r:id="rId42"/>
    <p:sldId id="297" r:id="rId43"/>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42713F-498B-4C50-81EC-ED611057A610}" v="8" dt="2023-12-15T15:13:03.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3824" autoAdjust="0"/>
  </p:normalViewPr>
  <p:slideViewPr>
    <p:cSldViewPr>
      <p:cViewPr varScale="1">
        <p:scale>
          <a:sx n="84" d="100"/>
          <a:sy n="84" d="100"/>
        </p:scale>
        <p:origin x="155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9D7A3C-D081-4618-BD8C-14618C6B968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a:extLst>
              <a:ext uri="{FF2B5EF4-FFF2-40B4-BE49-F238E27FC236}">
                <a16:creationId xmlns:a16="http://schemas.microsoft.com/office/drawing/2014/main" id="{1DA06FC9-0403-4719-ACA6-15BF49EA72AB}"/>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C068921-5FC3-440E-AFD1-8E83C5453DD6}" type="datetimeFigureOut">
              <a:rPr lang="en-US"/>
              <a:pPr>
                <a:defRPr/>
              </a:pPr>
              <a:t>12/18/2023</a:t>
            </a:fld>
            <a:endParaRPr lang="en-US" dirty="0"/>
          </a:p>
        </p:txBody>
      </p:sp>
      <p:sp>
        <p:nvSpPr>
          <p:cNvPr id="4" name="Slide Image Placeholder 3">
            <a:extLst>
              <a:ext uri="{FF2B5EF4-FFF2-40B4-BE49-F238E27FC236}">
                <a16:creationId xmlns:a16="http://schemas.microsoft.com/office/drawing/2014/main" id="{24CCF87B-8133-4A8F-976C-827724918FA7}"/>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A4AE0E81-0ADE-4A22-8E95-842457DC1FAC}"/>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09FE6BC-DE9F-463E-9651-6C894CEEA07D}"/>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95AA54BA-E0AC-4FB3-801F-F1337055A3D0}"/>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F9B7175-8D9E-4CE8-81D9-BD67AD9F70E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DC94CE-4E7D-4853-8DBB-5F16AD0119DA}" type="slidenum">
              <a:rPr lang="en-US" altLang="en-US" smtClean="0"/>
              <a:pPr>
                <a:spcBef>
                  <a:spcPct val="0"/>
                </a:spcBef>
              </a:pPr>
              <a:t>3</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C141F6-2688-4D39-B2EF-4695589C59EF}" type="slidenum">
              <a:rPr lang="en-US" altLang="en-US" smtClean="0"/>
              <a:pPr>
                <a:spcBef>
                  <a:spcPct val="0"/>
                </a:spcBef>
              </a:pPr>
              <a:t>20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A0E303-308E-4026-926A-1E37A056E8F7}" type="slidenum">
              <a:rPr lang="en-US" altLang="en-US" smtClean="0"/>
              <a:pPr>
                <a:spcBef>
                  <a:spcPct val="0"/>
                </a:spcBef>
              </a:pPr>
              <a:t>37</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CE712E-2077-4001-B715-2028E8E7C64D}" type="slidenum">
              <a:rPr lang="en-GB" altLang="en-US" smtClean="0">
                <a:latin typeface="Arial" panose="020B0604020202020204" pitchFamily="34" charset="0"/>
              </a:rPr>
              <a:pPr>
                <a:spcBef>
                  <a:spcPct val="0"/>
                </a:spcBef>
              </a:pPr>
              <a:t>10</a:t>
            </a:fld>
            <a:endParaRPr lang="en-GB"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F51CAC-C59B-47CA-B337-738FCF269528}" type="slidenum">
              <a:rPr lang="en-GB" altLang="en-US" smtClean="0">
                <a:latin typeface="Arial" panose="020B0604020202020204" pitchFamily="34" charset="0"/>
              </a:rPr>
              <a:pPr>
                <a:spcBef>
                  <a:spcPct val="0"/>
                </a:spcBef>
              </a:pPr>
              <a:t>11</a:t>
            </a:fld>
            <a:endParaRPr lang="en-GB"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A5FAEB-E5FC-497A-BF12-EBC2EA949191}" type="slidenum">
              <a:rPr lang="en-US" altLang="en-US" smtClean="0"/>
              <a:pPr>
                <a:spcBef>
                  <a:spcPct val="0"/>
                </a:spcBef>
              </a:pPr>
              <a:t>14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39B0DC-BF85-4D61-84CA-675029713EFC}" type="slidenum">
              <a:rPr lang="en-US" altLang="en-US" smtClean="0"/>
              <a:pPr>
                <a:spcBef>
                  <a:spcPct val="0"/>
                </a:spcBef>
              </a:pPr>
              <a:t>15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01568C-7E18-4D54-B7B7-87970910300F}" type="slidenum">
              <a:rPr lang="en-US" altLang="en-US" smtClean="0"/>
              <a:pPr>
                <a:spcBef>
                  <a:spcPct val="0"/>
                </a:spcBef>
              </a:pPr>
              <a:t>16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AFE015-0ED3-40F7-BC33-F908981754EE}" type="slidenum">
              <a:rPr lang="en-US" altLang="en-US" smtClean="0"/>
              <a:pPr>
                <a:spcBef>
                  <a:spcPct val="0"/>
                </a:spcBef>
              </a:pPr>
              <a:t>17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580EE5-EF7F-4401-A93E-22F902A40F85}" type="slidenum">
              <a:rPr lang="en-US" altLang="en-US" smtClean="0"/>
              <a:pPr>
                <a:spcBef>
                  <a:spcPct val="0"/>
                </a:spcBef>
              </a:pPr>
              <a:t>18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B68B82-95DE-4DBC-A95B-0D3A9E97963D}" type="slidenum">
              <a:rPr lang="en-US" altLang="en-US" smtClean="0"/>
              <a:pPr>
                <a:spcBef>
                  <a:spcPct val="0"/>
                </a:spcBef>
              </a:pPr>
              <a:t>19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2C52D0A5-230F-4A60-9322-CE387012C8F6}"/>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a:extLst>
                <a:ext uri="{FF2B5EF4-FFF2-40B4-BE49-F238E27FC236}">
                  <a16:creationId xmlns:a16="http://schemas.microsoft.com/office/drawing/2014/main" id="{CBA8276E-F0F0-4785-A1D4-00AD0DCC43EF}"/>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dirty="0">
                <a:latin typeface="Arial" charset="0"/>
                <a:cs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dirty="0"/>
            </a:p>
          </p:txBody>
        </p:sp>
        <p:sp>
          <p:nvSpPr>
            <p:cNvPr id="8" name="Freeform 7">
              <a:extLst>
                <a:ext uri="{FF2B5EF4-FFF2-40B4-BE49-F238E27FC236}">
                  <a16:creationId xmlns:a16="http://schemas.microsoft.com/office/drawing/2014/main" id="{1F7F8BF6-5E47-44A3-922F-B220E8C7AA64}"/>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10" name="Straight Connector 9">
              <a:extLst>
                <a:ext uri="{FF2B5EF4-FFF2-40B4-BE49-F238E27FC236}">
                  <a16:creationId xmlns:a16="http://schemas.microsoft.com/office/drawing/2014/main" id="{A4D95ECB-592D-4176-8FB8-CAC87CB81764}"/>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78DEAEB4-71A3-4103-B2C3-B5E3CE3EC8EB}"/>
              </a:ext>
            </a:extLst>
          </p:cNvPr>
          <p:cNvSpPr>
            <a:spLocks noGrp="1"/>
          </p:cNvSpPr>
          <p:nvPr>
            <p:ph type="dt" sz="half" idx="10"/>
          </p:nvPr>
        </p:nvSpPr>
        <p:spPr/>
        <p:txBody>
          <a:bodyPr/>
          <a:lstStyle>
            <a:lvl1pPr>
              <a:defRPr>
                <a:solidFill>
                  <a:srgbClr val="FFFFFF"/>
                </a:solidFill>
              </a:defRPr>
            </a:lvl1pPr>
            <a:extLst/>
          </a:lstStyle>
          <a:p>
            <a:pPr>
              <a:defRPr/>
            </a:pPr>
            <a:fld id="{224D4E63-2577-4D24-A56F-44534E59DEF8}" type="datetimeFigureOut">
              <a:rPr lang="en-US"/>
              <a:pPr>
                <a:defRPr/>
              </a:pPr>
              <a:t>12/18/2023</a:t>
            </a:fld>
            <a:endParaRPr lang="en-US" dirty="0"/>
          </a:p>
        </p:txBody>
      </p:sp>
      <p:sp>
        <p:nvSpPr>
          <p:cNvPr id="12" name="Footer Placeholder 18">
            <a:extLst>
              <a:ext uri="{FF2B5EF4-FFF2-40B4-BE49-F238E27FC236}">
                <a16:creationId xmlns:a16="http://schemas.microsoft.com/office/drawing/2014/main" id="{CDCBD08D-17B8-41C7-8D6C-A7A220D5F418}"/>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a:extLst>
              <a:ext uri="{FF2B5EF4-FFF2-40B4-BE49-F238E27FC236}">
                <a16:creationId xmlns:a16="http://schemas.microsoft.com/office/drawing/2014/main" id="{225B21EA-A97B-4247-B0F0-D7CC1068CA55}"/>
              </a:ext>
            </a:extLst>
          </p:cNvPr>
          <p:cNvSpPr>
            <a:spLocks noGrp="1"/>
          </p:cNvSpPr>
          <p:nvPr>
            <p:ph type="sldNum" sz="quarter" idx="12"/>
          </p:nvPr>
        </p:nvSpPr>
        <p:spPr/>
        <p:txBody>
          <a:bodyPr/>
          <a:lstStyle>
            <a:lvl1pPr>
              <a:defRPr>
                <a:solidFill>
                  <a:srgbClr val="FFFFFF"/>
                </a:solidFill>
              </a:defRPr>
            </a:lvl1pPr>
          </a:lstStyle>
          <a:p>
            <a:pPr>
              <a:defRPr/>
            </a:pPr>
            <a:fld id="{BDFBDAD5-E0A5-4F40-A154-F19409775170}" type="slidenum">
              <a:rPr lang="en-US" altLang="en-US"/>
              <a:pPr>
                <a:defRPr/>
              </a:pPr>
              <a:t>‹#›</a:t>
            </a:fld>
            <a:endParaRPr lang="en-US" altLang="en-US" dirty="0"/>
          </a:p>
        </p:txBody>
      </p:sp>
    </p:spTree>
    <p:extLst>
      <p:ext uri="{BB962C8B-B14F-4D97-AF65-F5344CB8AC3E}">
        <p14:creationId xmlns:p14="http://schemas.microsoft.com/office/powerpoint/2010/main" val="2174441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D1B4A81-BD4E-4BC1-8EF0-AFECFFCABD81}"/>
              </a:ext>
            </a:extLst>
          </p:cNvPr>
          <p:cNvSpPr>
            <a:spLocks noGrp="1"/>
          </p:cNvSpPr>
          <p:nvPr>
            <p:ph type="dt" sz="half" idx="10"/>
          </p:nvPr>
        </p:nvSpPr>
        <p:spPr/>
        <p:txBody>
          <a:bodyPr/>
          <a:lstStyle>
            <a:lvl1pPr>
              <a:defRPr/>
            </a:lvl1pPr>
          </a:lstStyle>
          <a:p>
            <a:pPr>
              <a:defRPr/>
            </a:pPr>
            <a:fld id="{C602F73C-67B1-4F3F-B202-478186C64FCB}" type="datetimeFigureOut">
              <a:rPr lang="en-US"/>
              <a:pPr>
                <a:defRPr/>
              </a:pPr>
              <a:t>12/18/2023</a:t>
            </a:fld>
            <a:endParaRPr lang="en-US" dirty="0"/>
          </a:p>
        </p:txBody>
      </p:sp>
      <p:sp>
        <p:nvSpPr>
          <p:cNvPr id="5" name="Footer Placeholder 21">
            <a:extLst>
              <a:ext uri="{FF2B5EF4-FFF2-40B4-BE49-F238E27FC236}">
                <a16:creationId xmlns:a16="http://schemas.microsoft.com/office/drawing/2014/main" id="{12C84F4E-1CEE-44F5-A438-BE9378AD1BC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17">
            <a:extLst>
              <a:ext uri="{FF2B5EF4-FFF2-40B4-BE49-F238E27FC236}">
                <a16:creationId xmlns:a16="http://schemas.microsoft.com/office/drawing/2014/main" id="{B01BAC3A-31A6-45A0-9577-361B29B117BB}"/>
              </a:ext>
            </a:extLst>
          </p:cNvPr>
          <p:cNvSpPr>
            <a:spLocks noGrp="1"/>
          </p:cNvSpPr>
          <p:nvPr>
            <p:ph type="sldNum" sz="quarter" idx="12"/>
          </p:nvPr>
        </p:nvSpPr>
        <p:spPr/>
        <p:txBody>
          <a:bodyPr/>
          <a:lstStyle>
            <a:lvl1pPr>
              <a:defRPr/>
            </a:lvl1pPr>
          </a:lstStyle>
          <a:p>
            <a:pPr>
              <a:defRPr/>
            </a:pPr>
            <a:fld id="{A996D3A0-2865-4C54-87AA-0F625639535D}" type="slidenum">
              <a:rPr lang="en-US" altLang="en-US"/>
              <a:pPr>
                <a:defRPr/>
              </a:pPr>
              <a:t>‹#›</a:t>
            </a:fld>
            <a:endParaRPr lang="en-US" altLang="en-US" dirty="0"/>
          </a:p>
        </p:txBody>
      </p:sp>
    </p:spTree>
    <p:extLst>
      <p:ext uri="{BB962C8B-B14F-4D97-AF65-F5344CB8AC3E}">
        <p14:creationId xmlns:p14="http://schemas.microsoft.com/office/powerpoint/2010/main" val="172896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D1B4A81-BD4E-4BC1-8EF0-AFECFFCABD81}"/>
              </a:ext>
            </a:extLst>
          </p:cNvPr>
          <p:cNvSpPr>
            <a:spLocks noGrp="1"/>
          </p:cNvSpPr>
          <p:nvPr>
            <p:ph type="dt" sz="half" idx="10"/>
          </p:nvPr>
        </p:nvSpPr>
        <p:spPr/>
        <p:txBody>
          <a:bodyPr/>
          <a:lstStyle>
            <a:lvl1pPr>
              <a:defRPr/>
            </a:lvl1pPr>
          </a:lstStyle>
          <a:p>
            <a:pPr>
              <a:defRPr/>
            </a:pPr>
            <a:fld id="{D7A1EAA0-632B-4E55-9574-E42B42B62C19}" type="datetimeFigureOut">
              <a:rPr lang="en-US"/>
              <a:pPr>
                <a:defRPr/>
              </a:pPr>
              <a:t>12/18/2023</a:t>
            </a:fld>
            <a:endParaRPr lang="en-US" dirty="0"/>
          </a:p>
        </p:txBody>
      </p:sp>
      <p:sp>
        <p:nvSpPr>
          <p:cNvPr id="5" name="Footer Placeholder 21">
            <a:extLst>
              <a:ext uri="{FF2B5EF4-FFF2-40B4-BE49-F238E27FC236}">
                <a16:creationId xmlns:a16="http://schemas.microsoft.com/office/drawing/2014/main" id="{12C84F4E-1CEE-44F5-A438-BE9378AD1BC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17">
            <a:extLst>
              <a:ext uri="{FF2B5EF4-FFF2-40B4-BE49-F238E27FC236}">
                <a16:creationId xmlns:a16="http://schemas.microsoft.com/office/drawing/2014/main" id="{B01BAC3A-31A6-45A0-9577-361B29B117BB}"/>
              </a:ext>
            </a:extLst>
          </p:cNvPr>
          <p:cNvSpPr>
            <a:spLocks noGrp="1"/>
          </p:cNvSpPr>
          <p:nvPr>
            <p:ph type="sldNum" sz="quarter" idx="12"/>
          </p:nvPr>
        </p:nvSpPr>
        <p:spPr/>
        <p:txBody>
          <a:bodyPr/>
          <a:lstStyle>
            <a:lvl1pPr>
              <a:defRPr/>
            </a:lvl1pPr>
          </a:lstStyle>
          <a:p>
            <a:pPr>
              <a:defRPr/>
            </a:pPr>
            <a:fld id="{8EC99943-19B5-49FE-82A0-50A73C81937E}" type="slidenum">
              <a:rPr lang="en-US" altLang="en-US"/>
              <a:pPr>
                <a:defRPr/>
              </a:pPr>
              <a:t>‹#›</a:t>
            </a:fld>
            <a:endParaRPr lang="en-US" altLang="en-US" dirty="0"/>
          </a:p>
        </p:txBody>
      </p:sp>
    </p:spTree>
    <p:extLst>
      <p:ext uri="{BB962C8B-B14F-4D97-AF65-F5344CB8AC3E}">
        <p14:creationId xmlns:p14="http://schemas.microsoft.com/office/powerpoint/2010/main" val="822300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10100" y="3733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24">
            <a:extLst>
              <a:ext uri="{FF2B5EF4-FFF2-40B4-BE49-F238E27FC236}">
                <a16:creationId xmlns:a16="http://schemas.microsoft.com/office/drawing/2014/main" id="{B44550FA-FBC0-4217-9824-F13794ABC49E}"/>
              </a:ext>
            </a:extLst>
          </p:cNvPr>
          <p:cNvSpPr>
            <a:spLocks noGrp="1"/>
          </p:cNvSpPr>
          <p:nvPr>
            <p:ph type="dt" sz="half" idx="10"/>
          </p:nvPr>
        </p:nvSpPr>
        <p:spPr/>
        <p:txBody>
          <a:bodyPr/>
          <a:lstStyle>
            <a:lvl1pPr>
              <a:defRPr/>
            </a:lvl1pPr>
          </a:lstStyle>
          <a:p>
            <a:pPr>
              <a:defRPr/>
            </a:pPr>
            <a:endParaRPr lang="en-GB" dirty="0"/>
          </a:p>
        </p:txBody>
      </p:sp>
      <p:sp>
        <p:nvSpPr>
          <p:cNvPr id="7" name="Footer Placeholder 17">
            <a:extLst>
              <a:ext uri="{FF2B5EF4-FFF2-40B4-BE49-F238E27FC236}">
                <a16:creationId xmlns:a16="http://schemas.microsoft.com/office/drawing/2014/main" id="{4BCF6C66-C4C6-4E10-99DD-9657AFDA4A7C}"/>
              </a:ext>
            </a:extLst>
          </p:cNvPr>
          <p:cNvSpPr>
            <a:spLocks noGrp="1"/>
          </p:cNvSpPr>
          <p:nvPr>
            <p:ph type="ftr" sz="quarter" idx="11"/>
          </p:nvPr>
        </p:nvSpPr>
        <p:spPr/>
        <p:txBody>
          <a:bodyPr/>
          <a:lstStyle>
            <a:lvl1pPr>
              <a:defRPr/>
            </a:lvl1pPr>
          </a:lstStyle>
          <a:p>
            <a:pPr>
              <a:defRPr/>
            </a:pPr>
            <a:endParaRPr lang="en-GB" dirty="0"/>
          </a:p>
        </p:txBody>
      </p:sp>
      <p:sp>
        <p:nvSpPr>
          <p:cNvPr id="8" name="Slide Number Placeholder 4">
            <a:extLst>
              <a:ext uri="{FF2B5EF4-FFF2-40B4-BE49-F238E27FC236}">
                <a16:creationId xmlns:a16="http://schemas.microsoft.com/office/drawing/2014/main" id="{241F6984-D6A1-42F4-8BE3-499B13ECE391}"/>
              </a:ext>
            </a:extLst>
          </p:cNvPr>
          <p:cNvSpPr>
            <a:spLocks noGrp="1"/>
          </p:cNvSpPr>
          <p:nvPr>
            <p:ph type="sldNum" sz="quarter" idx="12"/>
          </p:nvPr>
        </p:nvSpPr>
        <p:spPr/>
        <p:txBody>
          <a:bodyPr/>
          <a:lstStyle>
            <a:lvl1pPr>
              <a:defRPr/>
            </a:lvl1pPr>
          </a:lstStyle>
          <a:p>
            <a:pPr>
              <a:defRPr/>
            </a:pPr>
            <a:fld id="{4F73E90E-78BF-445E-B8DF-5A4A55BF6ACE}" type="slidenum">
              <a:rPr lang="en-GB" altLang="en-US"/>
              <a:pPr>
                <a:defRPr/>
              </a:pPr>
              <a:t>‹#›</a:t>
            </a:fld>
            <a:endParaRPr lang="en-GB" altLang="en-US" dirty="0"/>
          </a:p>
        </p:txBody>
      </p:sp>
    </p:spTree>
    <p:extLst>
      <p:ext uri="{BB962C8B-B14F-4D97-AF65-F5344CB8AC3E}">
        <p14:creationId xmlns:p14="http://schemas.microsoft.com/office/powerpoint/2010/main" val="87963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FD1B4A81-BD4E-4BC1-8EF0-AFECFFCABD81}"/>
              </a:ext>
            </a:extLst>
          </p:cNvPr>
          <p:cNvSpPr>
            <a:spLocks noGrp="1"/>
          </p:cNvSpPr>
          <p:nvPr>
            <p:ph type="dt" sz="half" idx="10"/>
          </p:nvPr>
        </p:nvSpPr>
        <p:spPr/>
        <p:txBody>
          <a:bodyPr/>
          <a:lstStyle>
            <a:lvl1pPr>
              <a:defRPr/>
            </a:lvl1pPr>
          </a:lstStyle>
          <a:p>
            <a:pPr>
              <a:defRPr/>
            </a:pPr>
            <a:fld id="{DD450D0A-544B-46F1-966F-9090D3C2D293}" type="datetimeFigureOut">
              <a:rPr lang="en-US"/>
              <a:pPr>
                <a:defRPr/>
              </a:pPr>
              <a:t>12/18/2023</a:t>
            </a:fld>
            <a:endParaRPr lang="en-US" dirty="0"/>
          </a:p>
        </p:txBody>
      </p:sp>
      <p:sp>
        <p:nvSpPr>
          <p:cNvPr id="5" name="Footer Placeholder 21">
            <a:extLst>
              <a:ext uri="{FF2B5EF4-FFF2-40B4-BE49-F238E27FC236}">
                <a16:creationId xmlns:a16="http://schemas.microsoft.com/office/drawing/2014/main" id="{12C84F4E-1CEE-44F5-A438-BE9378AD1BC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17">
            <a:extLst>
              <a:ext uri="{FF2B5EF4-FFF2-40B4-BE49-F238E27FC236}">
                <a16:creationId xmlns:a16="http://schemas.microsoft.com/office/drawing/2014/main" id="{B01BAC3A-31A6-45A0-9577-361B29B117BB}"/>
              </a:ext>
            </a:extLst>
          </p:cNvPr>
          <p:cNvSpPr>
            <a:spLocks noGrp="1"/>
          </p:cNvSpPr>
          <p:nvPr>
            <p:ph type="sldNum" sz="quarter" idx="12"/>
          </p:nvPr>
        </p:nvSpPr>
        <p:spPr/>
        <p:txBody>
          <a:bodyPr/>
          <a:lstStyle>
            <a:lvl1pPr>
              <a:defRPr/>
            </a:lvl1pPr>
          </a:lstStyle>
          <a:p>
            <a:pPr>
              <a:defRPr/>
            </a:pPr>
            <a:fld id="{D2D75F55-689D-4ACD-8F41-EBA16259ED2C}" type="slidenum">
              <a:rPr lang="en-US" altLang="en-US"/>
              <a:pPr>
                <a:defRPr/>
              </a:pPr>
              <a:t>‹#›</a:t>
            </a:fld>
            <a:endParaRPr lang="en-US" altLang="en-US" dirty="0"/>
          </a:p>
        </p:txBody>
      </p:sp>
    </p:spTree>
    <p:extLst>
      <p:ext uri="{BB962C8B-B14F-4D97-AF65-F5344CB8AC3E}">
        <p14:creationId xmlns:p14="http://schemas.microsoft.com/office/powerpoint/2010/main" val="332242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a:extLst>
              <a:ext uri="{FF2B5EF4-FFF2-40B4-BE49-F238E27FC236}">
                <a16:creationId xmlns:a16="http://schemas.microsoft.com/office/drawing/2014/main" id="{6B4D1C4D-854A-45A6-AA30-F07E6A49657C}"/>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5" name="Chevron 4">
            <a:extLst>
              <a:ext uri="{FF2B5EF4-FFF2-40B4-BE49-F238E27FC236}">
                <a16:creationId xmlns:a16="http://schemas.microsoft.com/office/drawing/2014/main" id="{D0F3064B-0F0A-4770-BE69-B6FD3EED208C}"/>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AAC134AB-1267-4481-B919-640A9D0FCC57}"/>
              </a:ext>
            </a:extLst>
          </p:cNvPr>
          <p:cNvSpPr>
            <a:spLocks noGrp="1"/>
          </p:cNvSpPr>
          <p:nvPr>
            <p:ph type="dt" sz="half" idx="10"/>
          </p:nvPr>
        </p:nvSpPr>
        <p:spPr/>
        <p:txBody>
          <a:bodyPr/>
          <a:lstStyle>
            <a:lvl1pPr>
              <a:defRPr/>
            </a:lvl1pPr>
            <a:extLst/>
          </a:lstStyle>
          <a:p>
            <a:pPr>
              <a:defRPr/>
            </a:pPr>
            <a:fld id="{2BF709E4-8171-4B0C-BF7E-02432A1293D5}" type="datetimeFigureOut">
              <a:rPr lang="en-US"/>
              <a:pPr>
                <a:defRPr/>
              </a:pPr>
              <a:t>12/18/2023</a:t>
            </a:fld>
            <a:endParaRPr lang="en-US" dirty="0"/>
          </a:p>
        </p:txBody>
      </p:sp>
      <p:sp>
        <p:nvSpPr>
          <p:cNvPr id="7" name="Footer Placeholder 4">
            <a:extLst>
              <a:ext uri="{FF2B5EF4-FFF2-40B4-BE49-F238E27FC236}">
                <a16:creationId xmlns:a16="http://schemas.microsoft.com/office/drawing/2014/main" id="{BA10B673-EEA6-4CFF-99C2-82CBFD6EF2BF}"/>
              </a:ext>
            </a:extLst>
          </p:cNvPr>
          <p:cNvSpPr>
            <a:spLocks noGrp="1"/>
          </p:cNvSpPr>
          <p:nvPr>
            <p:ph type="ftr" sz="quarter" idx="11"/>
          </p:nvPr>
        </p:nvSpPr>
        <p:spPr/>
        <p:txBody>
          <a:bodyPr/>
          <a:lstStyle>
            <a:lvl1pPr>
              <a:defRPr/>
            </a:lvl1pPr>
            <a:extLst/>
          </a:lstStyle>
          <a:p>
            <a:pPr>
              <a:defRPr/>
            </a:pPr>
            <a:endParaRPr lang="en-US" dirty="0"/>
          </a:p>
        </p:txBody>
      </p:sp>
      <p:sp>
        <p:nvSpPr>
          <p:cNvPr id="8" name="Slide Number Placeholder 5">
            <a:extLst>
              <a:ext uri="{FF2B5EF4-FFF2-40B4-BE49-F238E27FC236}">
                <a16:creationId xmlns:a16="http://schemas.microsoft.com/office/drawing/2014/main" id="{C751F34D-FC53-45E0-9D7A-0AEB00CE3380}"/>
              </a:ext>
            </a:extLst>
          </p:cNvPr>
          <p:cNvSpPr>
            <a:spLocks noGrp="1"/>
          </p:cNvSpPr>
          <p:nvPr>
            <p:ph type="sldNum" sz="quarter" idx="12"/>
          </p:nvPr>
        </p:nvSpPr>
        <p:spPr/>
        <p:txBody>
          <a:bodyPr/>
          <a:lstStyle>
            <a:lvl1pPr>
              <a:defRPr/>
            </a:lvl1pPr>
          </a:lstStyle>
          <a:p>
            <a:pPr>
              <a:defRPr/>
            </a:pPr>
            <a:fld id="{F3F827F7-3C48-4E85-AEB9-2C93DBA676B8}" type="slidenum">
              <a:rPr lang="en-US" altLang="en-US"/>
              <a:pPr>
                <a:defRPr/>
              </a:pPr>
              <a:t>‹#›</a:t>
            </a:fld>
            <a:endParaRPr lang="en-US" altLang="en-US" dirty="0"/>
          </a:p>
        </p:txBody>
      </p:sp>
    </p:spTree>
    <p:extLst>
      <p:ext uri="{BB962C8B-B14F-4D97-AF65-F5344CB8AC3E}">
        <p14:creationId xmlns:p14="http://schemas.microsoft.com/office/powerpoint/2010/main" val="19000716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D7A33D1C-39EB-4FC7-9937-FAE1F99E8653}"/>
              </a:ext>
            </a:extLst>
          </p:cNvPr>
          <p:cNvSpPr>
            <a:spLocks noGrp="1"/>
          </p:cNvSpPr>
          <p:nvPr>
            <p:ph type="dt" sz="half" idx="10"/>
          </p:nvPr>
        </p:nvSpPr>
        <p:spPr/>
        <p:txBody>
          <a:bodyPr/>
          <a:lstStyle>
            <a:lvl1pPr>
              <a:defRPr/>
            </a:lvl1pPr>
            <a:extLst/>
          </a:lstStyle>
          <a:p>
            <a:pPr>
              <a:defRPr/>
            </a:pPr>
            <a:fld id="{9A94398B-C5B9-48DC-8613-373814D90BEF}" type="datetimeFigureOut">
              <a:rPr lang="en-US"/>
              <a:pPr>
                <a:defRPr/>
              </a:pPr>
              <a:t>12/18/2023</a:t>
            </a:fld>
            <a:endParaRPr lang="en-US" dirty="0"/>
          </a:p>
        </p:txBody>
      </p:sp>
      <p:sp>
        <p:nvSpPr>
          <p:cNvPr id="6" name="Footer Placeholder 5">
            <a:extLst>
              <a:ext uri="{FF2B5EF4-FFF2-40B4-BE49-F238E27FC236}">
                <a16:creationId xmlns:a16="http://schemas.microsoft.com/office/drawing/2014/main" id="{B21743D9-C6AF-4BC5-818A-47E6882D950D}"/>
              </a:ext>
            </a:extLst>
          </p:cNvPr>
          <p:cNvSpPr>
            <a:spLocks noGrp="1"/>
          </p:cNvSpPr>
          <p:nvPr>
            <p:ph type="ftr" sz="quarter" idx="11"/>
          </p:nvPr>
        </p:nvSpPr>
        <p:spPr/>
        <p:txBody>
          <a:bodyPr/>
          <a:lstStyle>
            <a:lvl1pPr>
              <a:defRPr/>
            </a:lvl1pPr>
            <a:extLst/>
          </a:lstStyle>
          <a:p>
            <a:pPr>
              <a:defRPr/>
            </a:pPr>
            <a:endParaRPr lang="en-US" dirty="0"/>
          </a:p>
        </p:txBody>
      </p:sp>
      <p:sp>
        <p:nvSpPr>
          <p:cNvPr id="7" name="Slide Number Placeholder 6">
            <a:extLst>
              <a:ext uri="{FF2B5EF4-FFF2-40B4-BE49-F238E27FC236}">
                <a16:creationId xmlns:a16="http://schemas.microsoft.com/office/drawing/2014/main" id="{B886AE1A-028F-46EB-96B8-7216939E8C69}"/>
              </a:ext>
            </a:extLst>
          </p:cNvPr>
          <p:cNvSpPr>
            <a:spLocks noGrp="1"/>
          </p:cNvSpPr>
          <p:nvPr>
            <p:ph type="sldNum" sz="quarter" idx="12"/>
          </p:nvPr>
        </p:nvSpPr>
        <p:spPr/>
        <p:txBody>
          <a:bodyPr/>
          <a:lstStyle>
            <a:lvl1pPr>
              <a:defRPr/>
            </a:lvl1pPr>
          </a:lstStyle>
          <a:p>
            <a:pPr>
              <a:defRPr/>
            </a:pPr>
            <a:fld id="{D66F8565-8280-4EBC-A4DC-E6554BC83D25}" type="slidenum">
              <a:rPr lang="en-US" altLang="en-US"/>
              <a:pPr>
                <a:defRPr/>
              </a:pPr>
              <a:t>‹#›</a:t>
            </a:fld>
            <a:endParaRPr lang="en-US" altLang="en-US" dirty="0"/>
          </a:p>
        </p:txBody>
      </p:sp>
    </p:spTree>
    <p:extLst>
      <p:ext uri="{BB962C8B-B14F-4D97-AF65-F5344CB8AC3E}">
        <p14:creationId xmlns:p14="http://schemas.microsoft.com/office/powerpoint/2010/main" val="373187712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E017AE-01AB-40C5-BF41-3BEA231D20D6}"/>
              </a:ext>
            </a:extLst>
          </p:cNvPr>
          <p:cNvSpPr>
            <a:spLocks noGrp="1"/>
          </p:cNvSpPr>
          <p:nvPr>
            <p:ph type="dt" sz="half" idx="10"/>
          </p:nvPr>
        </p:nvSpPr>
        <p:spPr/>
        <p:txBody>
          <a:bodyPr/>
          <a:lstStyle>
            <a:lvl1pPr>
              <a:defRPr/>
            </a:lvl1pPr>
            <a:extLst/>
          </a:lstStyle>
          <a:p>
            <a:pPr>
              <a:defRPr/>
            </a:pPr>
            <a:fld id="{32F18B41-EF5E-490C-B87C-CA8AB0C1FA42}" type="datetimeFigureOut">
              <a:rPr lang="en-US"/>
              <a:pPr>
                <a:defRPr/>
              </a:pPr>
              <a:t>12/18/2023</a:t>
            </a:fld>
            <a:endParaRPr lang="en-US" dirty="0"/>
          </a:p>
        </p:txBody>
      </p:sp>
      <p:sp>
        <p:nvSpPr>
          <p:cNvPr id="8" name="Footer Placeholder 7">
            <a:extLst>
              <a:ext uri="{FF2B5EF4-FFF2-40B4-BE49-F238E27FC236}">
                <a16:creationId xmlns:a16="http://schemas.microsoft.com/office/drawing/2014/main" id="{1BB5BF0F-1E75-4669-A986-9D2C86015FE9}"/>
              </a:ext>
            </a:extLst>
          </p:cNvPr>
          <p:cNvSpPr>
            <a:spLocks noGrp="1"/>
          </p:cNvSpPr>
          <p:nvPr>
            <p:ph type="ftr" sz="quarter" idx="11"/>
          </p:nvPr>
        </p:nvSpPr>
        <p:spPr/>
        <p:txBody>
          <a:bodyPr/>
          <a:lstStyle>
            <a:lvl1pPr>
              <a:defRPr/>
            </a:lvl1pPr>
            <a:extLst/>
          </a:lstStyle>
          <a:p>
            <a:pPr>
              <a:defRPr/>
            </a:pPr>
            <a:endParaRPr lang="en-US" dirty="0"/>
          </a:p>
        </p:txBody>
      </p:sp>
      <p:sp>
        <p:nvSpPr>
          <p:cNvPr id="9" name="Slide Number Placeholder 8">
            <a:extLst>
              <a:ext uri="{FF2B5EF4-FFF2-40B4-BE49-F238E27FC236}">
                <a16:creationId xmlns:a16="http://schemas.microsoft.com/office/drawing/2014/main" id="{2A03A764-9EA2-46CC-9C09-0F550422E4C0}"/>
              </a:ext>
            </a:extLst>
          </p:cNvPr>
          <p:cNvSpPr>
            <a:spLocks noGrp="1"/>
          </p:cNvSpPr>
          <p:nvPr>
            <p:ph type="sldNum" sz="quarter" idx="12"/>
          </p:nvPr>
        </p:nvSpPr>
        <p:spPr/>
        <p:txBody>
          <a:bodyPr/>
          <a:lstStyle>
            <a:lvl1pPr>
              <a:defRPr/>
            </a:lvl1pPr>
          </a:lstStyle>
          <a:p>
            <a:pPr>
              <a:defRPr/>
            </a:pPr>
            <a:fld id="{2F8C7DDA-2297-44C0-B7D9-FD2A245378B7}" type="slidenum">
              <a:rPr lang="en-US" altLang="en-US"/>
              <a:pPr>
                <a:defRPr/>
              </a:pPr>
              <a:t>‹#›</a:t>
            </a:fld>
            <a:endParaRPr lang="en-US" altLang="en-US" dirty="0"/>
          </a:p>
        </p:txBody>
      </p:sp>
    </p:spTree>
    <p:extLst>
      <p:ext uri="{BB962C8B-B14F-4D97-AF65-F5344CB8AC3E}">
        <p14:creationId xmlns:p14="http://schemas.microsoft.com/office/powerpoint/2010/main" val="152626675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FACF8339-9FDB-4581-AC42-01663145C458}"/>
              </a:ext>
            </a:extLst>
          </p:cNvPr>
          <p:cNvSpPr>
            <a:spLocks noGrp="1"/>
          </p:cNvSpPr>
          <p:nvPr>
            <p:ph type="dt" sz="half" idx="10"/>
          </p:nvPr>
        </p:nvSpPr>
        <p:spPr/>
        <p:txBody>
          <a:bodyPr/>
          <a:lstStyle>
            <a:lvl1pPr>
              <a:defRPr/>
            </a:lvl1pPr>
            <a:extLst/>
          </a:lstStyle>
          <a:p>
            <a:pPr>
              <a:defRPr/>
            </a:pPr>
            <a:fld id="{A8C511CA-B654-4FB0-AB4A-2D66B6FB4047}" type="datetimeFigureOut">
              <a:rPr lang="en-US"/>
              <a:pPr>
                <a:defRPr/>
              </a:pPr>
              <a:t>12/18/2023</a:t>
            </a:fld>
            <a:endParaRPr lang="en-US" dirty="0"/>
          </a:p>
        </p:txBody>
      </p:sp>
      <p:sp>
        <p:nvSpPr>
          <p:cNvPr id="4" name="Footer Placeholder 3">
            <a:extLst>
              <a:ext uri="{FF2B5EF4-FFF2-40B4-BE49-F238E27FC236}">
                <a16:creationId xmlns:a16="http://schemas.microsoft.com/office/drawing/2014/main" id="{2659805E-86B3-44E2-9617-9B532D787068}"/>
              </a:ext>
            </a:extLst>
          </p:cNvPr>
          <p:cNvSpPr>
            <a:spLocks noGrp="1"/>
          </p:cNvSpPr>
          <p:nvPr>
            <p:ph type="ftr" sz="quarter" idx="11"/>
          </p:nvPr>
        </p:nvSpPr>
        <p:spPr/>
        <p:txBody>
          <a:bodyPr/>
          <a:lstStyle>
            <a:lvl1pPr>
              <a:defRPr/>
            </a:lvl1pPr>
            <a:extLst/>
          </a:lstStyle>
          <a:p>
            <a:pPr>
              <a:defRPr/>
            </a:pPr>
            <a:endParaRPr lang="en-US" dirty="0"/>
          </a:p>
        </p:txBody>
      </p:sp>
      <p:sp>
        <p:nvSpPr>
          <p:cNvPr id="5" name="Slide Number Placeholder 4">
            <a:extLst>
              <a:ext uri="{FF2B5EF4-FFF2-40B4-BE49-F238E27FC236}">
                <a16:creationId xmlns:a16="http://schemas.microsoft.com/office/drawing/2014/main" id="{2CA6C2C1-9BCF-4A21-A2FA-BD5D2CCF71D4}"/>
              </a:ext>
            </a:extLst>
          </p:cNvPr>
          <p:cNvSpPr>
            <a:spLocks noGrp="1"/>
          </p:cNvSpPr>
          <p:nvPr>
            <p:ph type="sldNum" sz="quarter" idx="12"/>
          </p:nvPr>
        </p:nvSpPr>
        <p:spPr/>
        <p:txBody>
          <a:bodyPr/>
          <a:lstStyle>
            <a:lvl1pPr>
              <a:defRPr/>
            </a:lvl1pPr>
          </a:lstStyle>
          <a:p>
            <a:pPr>
              <a:defRPr/>
            </a:pPr>
            <a:fld id="{48CABD03-472C-4538-8403-AA5977873DC2}" type="slidenum">
              <a:rPr lang="en-US" altLang="en-US"/>
              <a:pPr>
                <a:defRPr/>
              </a:pPr>
              <a:t>‹#›</a:t>
            </a:fld>
            <a:endParaRPr lang="en-US" altLang="en-US" dirty="0"/>
          </a:p>
        </p:txBody>
      </p:sp>
    </p:spTree>
    <p:extLst>
      <p:ext uri="{BB962C8B-B14F-4D97-AF65-F5344CB8AC3E}">
        <p14:creationId xmlns:p14="http://schemas.microsoft.com/office/powerpoint/2010/main" val="243941262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FD1B4A81-BD4E-4BC1-8EF0-AFECFFCABD81}"/>
              </a:ext>
            </a:extLst>
          </p:cNvPr>
          <p:cNvSpPr>
            <a:spLocks noGrp="1"/>
          </p:cNvSpPr>
          <p:nvPr>
            <p:ph type="dt" sz="half" idx="10"/>
          </p:nvPr>
        </p:nvSpPr>
        <p:spPr/>
        <p:txBody>
          <a:bodyPr/>
          <a:lstStyle>
            <a:lvl1pPr>
              <a:defRPr/>
            </a:lvl1pPr>
          </a:lstStyle>
          <a:p>
            <a:pPr>
              <a:defRPr/>
            </a:pPr>
            <a:fld id="{AB123A4D-7391-4D8D-A452-91DD11B6C75E}" type="datetimeFigureOut">
              <a:rPr lang="en-US"/>
              <a:pPr>
                <a:defRPr/>
              </a:pPr>
              <a:t>12/18/2023</a:t>
            </a:fld>
            <a:endParaRPr lang="en-US" dirty="0"/>
          </a:p>
        </p:txBody>
      </p:sp>
      <p:sp>
        <p:nvSpPr>
          <p:cNvPr id="3" name="Footer Placeholder 21">
            <a:extLst>
              <a:ext uri="{FF2B5EF4-FFF2-40B4-BE49-F238E27FC236}">
                <a16:creationId xmlns:a16="http://schemas.microsoft.com/office/drawing/2014/main" id="{12C84F4E-1CEE-44F5-A438-BE9378AD1BC1}"/>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17">
            <a:extLst>
              <a:ext uri="{FF2B5EF4-FFF2-40B4-BE49-F238E27FC236}">
                <a16:creationId xmlns:a16="http://schemas.microsoft.com/office/drawing/2014/main" id="{B01BAC3A-31A6-45A0-9577-361B29B117BB}"/>
              </a:ext>
            </a:extLst>
          </p:cNvPr>
          <p:cNvSpPr>
            <a:spLocks noGrp="1"/>
          </p:cNvSpPr>
          <p:nvPr>
            <p:ph type="sldNum" sz="quarter" idx="12"/>
          </p:nvPr>
        </p:nvSpPr>
        <p:spPr/>
        <p:txBody>
          <a:bodyPr/>
          <a:lstStyle>
            <a:lvl1pPr>
              <a:defRPr/>
            </a:lvl1pPr>
          </a:lstStyle>
          <a:p>
            <a:pPr>
              <a:defRPr/>
            </a:pPr>
            <a:fld id="{4F22D824-DE75-45C1-9A59-74E0E0F7B943}" type="slidenum">
              <a:rPr lang="en-US" altLang="en-US"/>
              <a:pPr>
                <a:defRPr/>
              </a:pPr>
              <a:t>‹#›</a:t>
            </a:fld>
            <a:endParaRPr lang="en-US" altLang="en-US" dirty="0"/>
          </a:p>
        </p:txBody>
      </p:sp>
    </p:spTree>
    <p:extLst>
      <p:ext uri="{BB962C8B-B14F-4D97-AF65-F5344CB8AC3E}">
        <p14:creationId xmlns:p14="http://schemas.microsoft.com/office/powerpoint/2010/main" val="196294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31FF2D-3257-41F7-A053-4C884058BF04}"/>
              </a:ext>
            </a:extLst>
          </p:cNvPr>
          <p:cNvSpPr>
            <a:spLocks noGrp="1"/>
          </p:cNvSpPr>
          <p:nvPr>
            <p:ph type="dt" sz="half" idx="10"/>
          </p:nvPr>
        </p:nvSpPr>
        <p:spPr/>
        <p:txBody>
          <a:bodyPr/>
          <a:lstStyle>
            <a:lvl1pPr>
              <a:defRPr/>
            </a:lvl1pPr>
            <a:extLst/>
          </a:lstStyle>
          <a:p>
            <a:pPr>
              <a:defRPr/>
            </a:pPr>
            <a:fld id="{EF125F52-2D64-4DA8-B80C-6A541F0035F3}" type="datetimeFigureOut">
              <a:rPr lang="en-US"/>
              <a:pPr>
                <a:defRPr/>
              </a:pPr>
              <a:t>12/18/2023</a:t>
            </a:fld>
            <a:endParaRPr lang="en-US" dirty="0"/>
          </a:p>
        </p:txBody>
      </p:sp>
      <p:sp>
        <p:nvSpPr>
          <p:cNvPr id="6" name="Footer Placeholder 5">
            <a:extLst>
              <a:ext uri="{FF2B5EF4-FFF2-40B4-BE49-F238E27FC236}">
                <a16:creationId xmlns:a16="http://schemas.microsoft.com/office/drawing/2014/main" id="{3F2C6F13-D35D-4105-BF6D-B6F9BE8A04E5}"/>
              </a:ext>
            </a:extLst>
          </p:cNvPr>
          <p:cNvSpPr>
            <a:spLocks noGrp="1"/>
          </p:cNvSpPr>
          <p:nvPr>
            <p:ph type="ftr" sz="quarter" idx="11"/>
          </p:nvPr>
        </p:nvSpPr>
        <p:spPr/>
        <p:txBody>
          <a:bodyPr/>
          <a:lstStyle>
            <a:lvl1pPr>
              <a:defRPr/>
            </a:lvl1pPr>
            <a:extLst/>
          </a:lstStyle>
          <a:p>
            <a:pPr>
              <a:defRPr/>
            </a:pPr>
            <a:endParaRPr lang="en-US" dirty="0"/>
          </a:p>
        </p:txBody>
      </p:sp>
      <p:sp>
        <p:nvSpPr>
          <p:cNvPr id="7" name="Slide Number Placeholder 6">
            <a:extLst>
              <a:ext uri="{FF2B5EF4-FFF2-40B4-BE49-F238E27FC236}">
                <a16:creationId xmlns:a16="http://schemas.microsoft.com/office/drawing/2014/main" id="{4337A6F3-DB22-4C95-80CC-5636A9DE83AB}"/>
              </a:ext>
            </a:extLst>
          </p:cNvPr>
          <p:cNvSpPr>
            <a:spLocks noGrp="1"/>
          </p:cNvSpPr>
          <p:nvPr>
            <p:ph type="sldNum" sz="quarter" idx="12"/>
          </p:nvPr>
        </p:nvSpPr>
        <p:spPr/>
        <p:txBody>
          <a:bodyPr/>
          <a:lstStyle>
            <a:lvl1pPr>
              <a:defRPr/>
            </a:lvl1pPr>
          </a:lstStyle>
          <a:p>
            <a:pPr>
              <a:defRPr/>
            </a:pPr>
            <a:fld id="{6BB6CFA6-C8B1-4281-A13C-A96F4A7CB003}" type="slidenum">
              <a:rPr lang="en-US" altLang="en-US"/>
              <a:pPr>
                <a:defRPr/>
              </a:pPr>
              <a:t>‹#›</a:t>
            </a:fld>
            <a:endParaRPr lang="en-US" altLang="en-US" dirty="0"/>
          </a:p>
        </p:txBody>
      </p:sp>
    </p:spTree>
    <p:extLst>
      <p:ext uri="{BB962C8B-B14F-4D97-AF65-F5344CB8AC3E}">
        <p14:creationId xmlns:p14="http://schemas.microsoft.com/office/powerpoint/2010/main" val="421870215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B0B6801E-66E4-4386-B83B-E874FAA4A4E1}"/>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dirty="0">
              <a:latin typeface="Arial" charset="0"/>
              <a:cs typeface="Arial"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dirty="0"/>
          </a:p>
        </p:txBody>
      </p:sp>
      <p:sp>
        <p:nvSpPr>
          <p:cNvPr id="7" name="Right Triangle 6">
            <a:extLst>
              <a:ext uri="{FF2B5EF4-FFF2-40B4-BE49-F238E27FC236}">
                <a16:creationId xmlns:a16="http://schemas.microsoft.com/office/drawing/2014/main" id="{3387C16B-3F98-4385-AAFE-95897E19AE51}"/>
              </a:ext>
            </a:extLst>
          </p:cNvPr>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8" name="Straight Connector 7">
            <a:extLst>
              <a:ext uri="{FF2B5EF4-FFF2-40B4-BE49-F238E27FC236}">
                <a16:creationId xmlns:a16="http://schemas.microsoft.com/office/drawing/2014/main" id="{04F64CB2-AEE5-45F6-85A2-9992987C2240}"/>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a:extLst>
              <a:ext uri="{FF2B5EF4-FFF2-40B4-BE49-F238E27FC236}">
                <a16:creationId xmlns:a16="http://schemas.microsoft.com/office/drawing/2014/main" id="{4EDBC750-A126-4ED4-AFCB-D39FDD198C7C}"/>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10" name="Chevron 9">
            <a:extLst>
              <a:ext uri="{FF2B5EF4-FFF2-40B4-BE49-F238E27FC236}">
                <a16:creationId xmlns:a16="http://schemas.microsoft.com/office/drawing/2014/main" id="{C36DE1BE-64C5-4973-AC12-96A91CD41C50}"/>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8FD7290B-53C9-4628-BDF5-C0D591B54A4A}"/>
              </a:ext>
            </a:extLst>
          </p:cNvPr>
          <p:cNvSpPr>
            <a:spLocks noGrp="1"/>
          </p:cNvSpPr>
          <p:nvPr>
            <p:ph type="dt" sz="half" idx="10"/>
          </p:nvPr>
        </p:nvSpPr>
        <p:spPr/>
        <p:txBody>
          <a:bodyPr/>
          <a:lstStyle>
            <a:lvl1pPr>
              <a:defRPr>
                <a:solidFill>
                  <a:schemeClr val="tx1"/>
                </a:solidFill>
              </a:defRPr>
            </a:lvl1pPr>
            <a:extLst/>
          </a:lstStyle>
          <a:p>
            <a:pPr>
              <a:defRPr/>
            </a:pPr>
            <a:fld id="{4EA9114D-427A-4388-AD6B-42B41D1774B2}" type="datetimeFigureOut">
              <a:rPr lang="en-US"/>
              <a:pPr>
                <a:defRPr/>
              </a:pPr>
              <a:t>12/18/2023</a:t>
            </a:fld>
            <a:endParaRPr lang="en-US" dirty="0"/>
          </a:p>
        </p:txBody>
      </p:sp>
      <p:sp>
        <p:nvSpPr>
          <p:cNvPr id="12" name="Footer Placeholder 5">
            <a:extLst>
              <a:ext uri="{FF2B5EF4-FFF2-40B4-BE49-F238E27FC236}">
                <a16:creationId xmlns:a16="http://schemas.microsoft.com/office/drawing/2014/main" id="{F98E9DE1-134A-4DBD-A67B-1B913C5A6175}"/>
              </a:ext>
            </a:extLst>
          </p:cNvPr>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a:extLst>
              <a:ext uri="{FF2B5EF4-FFF2-40B4-BE49-F238E27FC236}">
                <a16:creationId xmlns:a16="http://schemas.microsoft.com/office/drawing/2014/main" id="{B5B2131F-B674-46EE-9DB5-E07EB7A4F44D}"/>
              </a:ext>
            </a:extLst>
          </p:cNvPr>
          <p:cNvSpPr>
            <a:spLocks noGrp="1"/>
          </p:cNvSpPr>
          <p:nvPr>
            <p:ph type="sldNum" sz="quarter" idx="12"/>
          </p:nvPr>
        </p:nvSpPr>
        <p:spPr/>
        <p:txBody>
          <a:bodyPr/>
          <a:lstStyle>
            <a:lvl1pPr>
              <a:defRPr/>
            </a:lvl1pPr>
          </a:lstStyle>
          <a:p>
            <a:pPr>
              <a:defRPr/>
            </a:pPr>
            <a:fld id="{ED3E1427-EABF-419E-B602-FBBADF1645F9}" type="slidenum">
              <a:rPr lang="en-US" altLang="en-US"/>
              <a:pPr>
                <a:defRPr/>
              </a:pPr>
              <a:t>‹#›</a:t>
            </a:fld>
            <a:endParaRPr lang="en-US" altLang="en-US" dirty="0"/>
          </a:p>
        </p:txBody>
      </p:sp>
    </p:spTree>
    <p:extLst>
      <p:ext uri="{BB962C8B-B14F-4D97-AF65-F5344CB8AC3E}">
        <p14:creationId xmlns:p14="http://schemas.microsoft.com/office/powerpoint/2010/main" val="236372491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55B8764-55F4-4F61-8DAE-AB1C089104B7}"/>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dirty="0">
              <a:latin typeface="Arial" charset="0"/>
              <a:cs typeface="Arial"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dirty="0"/>
          </a:p>
        </p:txBody>
      </p:sp>
      <p:sp>
        <p:nvSpPr>
          <p:cNvPr id="14" name="Right Triangle 13">
            <a:extLst>
              <a:ext uri="{FF2B5EF4-FFF2-40B4-BE49-F238E27FC236}">
                <a16:creationId xmlns:a16="http://schemas.microsoft.com/office/drawing/2014/main" id="{741D80DA-D60D-4374-89B2-857FAD7179A6}"/>
              </a:ext>
            </a:extLst>
          </p:cNvPr>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15" name="Straight Connector 14">
            <a:extLst>
              <a:ext uri="{FF2B5EF4-FFF2-40B4-BE49-F238E27FC236}">
                <a16:creationId xmlns:a16="http://schemas.microsoft.com/office/drawing/2014/main" id="{F7B2220A-7A1D-479B-81D8-A447E38D3545}"/>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A76CF4A4-5AF6-45FD-96C9-1EB408386930}"/>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FD1B4A81-BD4E-4BC1-8EF0-AFECFFCABD81}"/>
              </a:ext>
            </a:extLst>
          </p:cNvPr>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cs typeface="Arial" charset="0"/>
              </a:defRPr>
            </a:lvl1pPr>
            <a:extLst/>
          </a:lstStyle>
          <a:p>
            <a:pPr>
              <a:defRPr/>
            </a:pPr>
            <a:fld id="{2223BB8D-1F19-4B1E-B8CA-6823B2FC96B7}" type="datetimeFigureOut">
              <a:rPr lang="en-US"/>
              <a:pPr>
                <a:defRPr/>
              </a:pPr>
              <a:t>12/18/2023</a:t>
            </a:fld>
            <a:endParaRPr lang="en-US" dirty="0"/>
          </a:p>
        </p:txBody>
      </p:sp>
      <p:sp>
        <p:nvSpPr>
          <p:cNvPr id="22" name="Footer Placeholder 21">
            <a:extLst>
              <a:ext uri="{FF2B5EF4-FFF2-40B4-BE49-F238E27FC236}">
                <a16:creationId xmlns:a16="http://schemas.microsoft.com/office/drawing/2014/main" id="{12C84F4E-1CEE-44F5-A438-BE9378AD1BC1}"/>
              </a:ext>
            </a:extLst>
          </p:cNvPr>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cs typeface="Arial" charset="0"/>
              </a:defRPr>
            </a:lvl1pPr>
            <a:extLst/>
          </a:lstStyle>
          <a:p>
            <a:pPr>
              <a:defRPr/>
            </a:pPr>
            <a:endParaRPr lang="en-US" dirty="0"/>
          </a:p>
        </p:txBody>
      </p:sp>
      <p:sp>
        <p:nvSpPr>
          <p:cNvPr id="18" name="Slide Number Placeholder 17">
            <a:extLst>
              <a:ext uri="{FF2B5EF4-FFF2-40B4-BE49-F238E27FC236}">
                <a16:creationId xmlns:a16="http://schemas.microsoft.com/office/drawing/2014/main" id="{B01BAC3A-31A6-45A0-9577-361B29B117BB}"/>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5647794F-5CB7-48D0-BF4D-18BD51DEEC0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243" r:id="rId1"/>
    <p:sldLayoutId id="2147484239" r:id="rId2"/>
    <p:sldLayoutId id="2147484244" r:id="rId3"/>
    <p:sldLayoutId id="2147484245" r:id="rId4"/>
    <p:sldLayoutId id="2147484246" r:id="rId5"/>
    <p:sldLayoutId id="2147484247" r:id="rId6"/>
    <p:sldLayoutId id="2147484240" r:id="rId7"/>
    <p:sldLayoutId id="2147484248" r:id="rId8"/>
    <p:sldLayoutId id="2147484249" r:id="rId9"/>
    <p:sldLayoutId id="2147484241" r:id="rId10"/>
    <p:sldLayoutId id="2147484242" r:id="rId11"/>
    <p:sldLayoutId id="2147484250"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hyperlink" Target="https://www.childcarechoices.gov.uk/"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admin1000@welearn365.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atherstonenurseryschool.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techiners.blogspot.com/2017/05/how-to-achieve-service-quality.html" TargetMode="External"/><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therstonenurseryschool.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E0587A-D102-45D3-B6E4-2C9F6AA54753}"/>
              </a:ext>
            </a:extLst>
          </p:cNvPr>
          <p:cNvSpPr>
            <a:spLocks noGrp="1"/>
          </p:cNvSpPr>
          <p:nvPr>
            <p:ph type="title"/>
          </p:nvPr>
        </p:nvSpPr>
        <p:spPr>
          <a:xfrm>
            <a:off x="611560" y="692696"/>
            <a:ext cx="8229600" cy="1143000"/>
          </a:xfrm>
        </p:spPr>
        <p:txBody>
          <a:bodyPr>
            <a:normAutofit fontScale="90000"/>
          </a:bodyPr>
          <a:lstStyle/>
          <a:p>
            <a:pPr algn="ctr" eaLnBrk="1" fontAlgn="auto" hangingPunct="1">
              <a:spcAft>
                <a:spcPts val="0"/>
              </a:spcAft>
              <a:defRPr/>
            </a:pPr>
            <a:r>
              <a:rPr lang="en-GB" dirty="0">
                <a:latin typeface="Comic Sans MS" pitchFamily="66" charset="0"/>
              </a:rPr>
              <a:t>Welcome to Atherstone Nursery School and Warwickshire Early Years Hub</a:t>
            </a:r>
            <a:endParaRPr lang="en-US" dirty="0">
              <a:latin typeface="Comic Sans MS" pitchFamily="66" charset="0"/>
            </a:endParaRPr>
          </a:p>
        </p:txBody>
      </p:sp>
      <p:sp>
        <p:nvSpPr>
          <p:cNvPr id="11270" name="Rectangle 1"/>
          <p:cNvSpPr>
            <a:spLocks noChangeArrowheads="1"/>
          </p:cNvSpPr>
          <p:nvPr/>
        </p:nvSpPr>
        <p:spPr bwMode="auto">
          <a:xfrm>
            <a:off x="1298575" y="4797425"/>
            <a:ext cx="74882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r>
              <a:rPr lang="en-GB" altLang="en-US" sz="1800" i="1" dirty="0">
                <a:latin typeface="Comic Sans MS" panose="030F0702030302020204" pitchFamily="66" charset="0"/>
              </a:rPr>
              <a:t>“This is an Outstanding School. </a:t>
            </a:r>
            <a:r>
              <a:rPr lang="en-GB" altLang="en-US" sz="1800" i="1" dirty="0">
                <a:solidFill>
                  <a:srgbClr val="000000"/>
                </a:solidFill>
                <a:latin typeface="Tahoma" panose="020B0604030504040204" pitchFamily="34" charset="0"/>
              </a:rPr>
              <a:t>Children are happy to come to school because they are excited by their learning and because they have excellent relationships with the adults they work with.”</a:t>
            </a:r>
            <a:r>
              <a:rPr lang="en-GB" altLang="en-US" sz="1800" dirty="0">
                <a:solidFill>
                  <a:srgbClr val="000000"/>
                </a:solidFill>
                <a:latin typeface="Tahoma" panose="020B0604030504040204" pitchFamily="34" charset="0"/>
              </a:rPr>
              <a:t>	</a:t>
            </a:r>
          </a:p>
          <a:p>
            <a:pPr algn="ctr" eaLnBrk="1" hangingPunct="1">
              <a:spcBef>
                <a:spcPct val="0"/>
              </a:spcBef>
              <a:buClrTx/>
              <a:buSzTx/>
              <a:buFontTx/>
              <a:buNone/>
            </a:pPr>
            <a:br>
              <a:rPr lang="en-GB" altLang="en-US" sz="1800" i="1" dirty="0">
                <a:latin typeface="Comic Sans MS" panose="030F0702030302020204" pitchFamily="66" charset="0"/>
              </a:rPr>
            </a:br>
            <a:br>
              <a:rPr lang="en-GB" altLang="en-US" sz="1800" dirty="0">
                <a:latin typeface="Comic Sans MS" panose="030F0702030302020204" pitchFamily="66" charset="0"/>
              </a:rPr>
            </a:br>
            <a:r>
              <a:rPr lang="en-GB" altLang="en-US" sz="1800" dirty="0">
                <a:latin typeface="Comic Sans MS" panose="030F0702030302020204" pitchFamily="66" charset="0"/>
              </a:rPr>
              <a:t>Ofsted January 2019</a:t>
            </a:r>
            <a:endParaRPr lang="en-GB" altLang="en-US" sz="1800" dirty="0">
              <a:latin typeface="Arial" panose="020B0604020202020204" pitchFamily="34" charset="0"/>
            </a:endParaRPr>
          </a:p>
        </p:txBody>
      </p:sp>
      <p:pic>
        <p:nvPicPr>
          <p:cNvPr id="3" name="Picture 2">
            <a:extLst>
              <a:ext uri="{FF2B5EF4-FFF2-40B4-BE49-F238E27FC236}">
                <a16:creationId xmlns:a16="http://schemas.microsoft.com/office/drawing/2014/main" id="{61264E22-50A7-446D-8F2A-232452A99F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664" y="2492896"/>
            <a:ext cx="1969206" cy="1296144"/>
          </a:xfrm>
          <a:prstGeom prst="rect">
            <a:avLst/>
          </a:prstGeom>
        </p:spPr>
      </p:pic>
      <p:pic>
        <p:nvPicPr>
          <p:cNvPr id="6" name="Picture 5">
            <a:extLst>
              <a:ext uri="{FF2B5EF4-FFF2-40B4-BE49-F238E27FC236}">
                <a16:creationId xmlns:a16="http://schemas.microsoft.com/office/drawing/2014/main" id="{2B86CDCA-D048-4063-BF9D-E29607B18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484" y="2492896"/>
            <a:ext cx="2400676" cy="1450127"/>
          </a:xfrm>
          <a:prstGeom prst="rect">
            <a:avLst/>
          </a:prstGeom>
        </p:spPr>
      </p:pic>
      <p:pic>
        <p:nvPicPr>
          <p:cNvPr id="12" name="Picture 11">
            <a:extLst>
              <a:ext uri="{FF2B5EF4-FFF2-40B4-BE49-F238E27FC236}">
                <a16:creationId xmlns:a16="http://schemas.microsoft.com/office/drawing/2014/main" id="{1B31497B-C6EB-472C-BD59-D47AE44A02B9}"/>
              </a:ext>
            </a:extLst>
          </p:cNvPr>
          <p:cNvPicPr/>
          <p:nvPr/>
        </p:nvPicPr>
        <p:blipFill rotWithShape="1">
          <a:blip r:embed="rId4" cstate="print">
            <a:extLst>
              <a:ext uri="{28A0092B-C50C-407E-A947-70E740481C1C}">
                <a14:useLocalDpi xmlns:a14="http://schemas.microsoft.com/office/drawing/2010/main" val="0"/>
              </a:ext>
            </a:extLst>
          </a:blip>
          <a:srcRect l="31303" t="49822" r="20882" b="24045"/>
          <a:stretch/>
        </p:blipFill>
        <p:spPr bwMode="auto">
          <a:xfrm>
            <a:off x="2983230" y="2686760"/>
            <a:ext cx="3177540" cy="131826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B13B95A-9447-4B01-9A90-B279721858EA}"/>
              </a:ext>
            </a:extLst>
          </p:cNvPr>
          <p:cNvSpPr>
            <a:spLocks noGrp="1"/>
          </p:cNvSpPr>
          <p:nvPr>
            <p:ph type="title"/>
          </p:nvPr>
        </p:nvSpPr>
        <p:spPr>
          <a:xfrm>
            <a:off x="792955" y="35169"/>
            <a:ext cx="7558088" cy="900113"/>
          </a:xfrm>
        </p:spPr>
        <p:txBody>
          <a:bodyPr>
            <a:normAutofit fontScale="90000"/>
          </a:bodyPr>
          <a:lstStyle/>
          <a:p>
            <a:pPr algn="ctr" eaLnBrk="1" fontAlgn="auto" hangingPunct="1">
              <a:spcAft>
                <a:spcPts val="0"/>
              </a:spcAft>
              <a:defRPr/>
            </a:pPr>
            <a:br>
              <a:rPr lang="en-GB" dirty="0">
                <a:solidFill>
                  <a:schemeClr val="tx1"/>
                </a:solidFill>
                <a:latin typeface="Comic Sans MS" panose="030F0702030302020204" pitchFamily="66" charset="0"/>
              </a:rPr>
            </a:br>
            <a:r>
              <a:rPr lang="en-GB" dirty="0">
                <a:solidFill>
                  <a:schemeClr val="tx1"/>
                </a:solidFill>
                <a:latin typeface="Comic Sans MS" panose="030F0702030302020204" pitchFamily="66" charset="0"/>
              </a:rPr>
              <a:t>Organisation 15 hours</a:t>
            </a:r>
            <a:br>
              <a:rPr lang="en-GB" dirty="0">
                <a:solidFill>
                  <a:schemeClr val="tx1"/>
                </a:solidFill>
                <a:latin typeface="Comic Sans MS" panose="030F0702030302020204" pitchFamily="66" charset="0"/>
              </a:rPr>
            </a:br>
            <a:endParaRPr lang="en-GB" dirty="0">
              <a:solidFill>
                <a:schemeClr val="tx1"/>
              </a:solidFill>
              <a:latin typeface="Comic Sans MS" panose="030F0702030302020204" pitchFamily="66" charset="0"/>
            </a:endParaRPr>
          </a:p>
        </p:txBody>
      </p:sp>
      <p:sp>
        <p:nvSpPr>
          <p:cNvPr id="16387" name="Text Placeholder 2">
            <a:extLst>
              <a:ext uri="{FF2B5EF4-FFF2-40B4-BE49-F238E27FC236}">
                <a16:creationId xmlns:a16="http://schemas.microsoft.com/office/drawing/2014/main" id="{6E39BCD7-ED64-4898-BFDB-DF91A479BB63}"/>
              </a:ext>
            </a:extLst>
          </p:cNvPr>
          <p:cNvSpPr>
            <a:spLocks noGrp="1"/>
          </p:cNvSpPr>
          <p:nvPr>
            <p:ph type="body" sz="half" idx="1"/>
          </p:nvPr>
        </p:nvSpPr>
        <p:spPr>
          <a:xfrm>
            <a:off x="214313" y="862013"/>
            <a:ext cx="8715375" cy="5256212"/>
          </a:xfrm>
        </p:spPr>
        <p:txBody>
          <a:bodyPr/>
          <a:lstStyle/>
          <a:p>
            <a:pPr marL="265113" indent="-265113" eaLnBrk="1" hangingPunct="1">
              <a:buFont typeface="Wingdings 2" panose="05020102010507070707" pitchFamily="18" charset="2"/>
              <a:buChar char=""/>
              <a:defRPr/>
            </a:pPr>
            <a:endParaRPr lang="en-GB" altLang="en-US" sz="1800" dirty="0">
              <a:latin typeface="Comic Sans MS" panose="030F0702030302020204" pitchFamily="66" charset="0"/>
            </a:endParaRPr>
          </a:p>
          <a:p>
            <a:pPr marL="265113" indent="-265113" eaLnBrk="1" hangingPunct="1">
              <a:buFont typeface="Wingdings 2" panose="05020102010507070707" pitchFamily="18" charset="2"/>
              <a:buChar char=""/>
              <a:defRPr/>
            </a:pPr>
            <a:r>
              <a:rPr lang="en-GB" altLang="en-US" sz="1800" dirty="0">
                <a:latin typeface="Comic Sans MS" panose="030F0702030302020204" pitchFamily="66" charset="0"/>
              </a:rPr>
              <a:t>Children can access 15 hours Nursery Education each week, organised into 5 sessions of 3 hours.</a:t>
            </a:r>
          </a:p>
          <a:p>
            <a:pPr marL="265113" indent="-265113" eaLnBrk="1" hangingPunct="1">
              <a:buFontTx/>
              <a:buNone/>
              <a:defRPr/>
            </a:pPr>
            <a:endParaRPr lang="en-GB" altLang="en-US" sz="1800" dirty="0">
              <a:latin typeface="Comic Sans MS" panose="030F0702030302020204" pitchFamily="66" charset="0"/>
            </a:endParaRPr>
          </a:p>
          <a:p>
            <a:pPr marL="265113" indent="-265113" eaLnBrk="1" hangingPunct="1">
              <a:buFont typeface="Wingdings 2" panose="05020102010507070707" pitchFamily="18" charset="2"/>
              <a:buChar char=""/>
              <a:defRPr/>
            </a:pPr>
            <a:r>
              <a:rPr lang="en-GB" altLang="en-US" sz="1800" dirty="0">
                <a:latin typeface="Comic Sans MS" panose="030F0702030302020204" pitchFamily="66" charset="0"/>
              </a:rPr>
              <a:t>Morning times are: 8.45 – 11.45 am &amp; afternoon times: 12.30 - 3.30pm. </a:t>
            </a:r>
            <a:r>
              <a:rPr lang="en-GB" sz="1800" b="1" dirty="0">
                <a:latin typeface="Comic Sans MS" panose="030F0702030302020204" pitchFamily="66" charset="0"/>
              </a:rPr>
              <a:t>Please arrive promptly, </a:t>
            </a:r>
            <a:r>
              <a:rPr lang="en-GB" sz="1800" dirty="0">
                <a:latin typeface="Comic Sans MS" panose="030F0702030302020204" pitchFamily="66" charset="0"/>
              </a:rPr>
              <a:t>to maximise the children’s learning opportunities.</a:t>
            </a:r>
            <a:endParaRPr lang="en-GB" altLang="en-US" sz="1800" dirty="0">
              <a:latin typeface="Comic Sans MS" panose="030F0702030302020204" pitchFamily="66" charset="0"/>
            </a:endParaRPr>
          </a:p>
          <a:p>
            <a:pPr marL="265113" indent="-265113" eaLnBrk="1" hangingPunct="1">
              <a:buFont typeface="Wingdings 2" panose="05020102010507070707" pitchFamily="18" charset="2"/>
              <a:buNone/>
              <a:defRPr/>
            </a:pPr>
            <a:endParaRPr lang="en-GB" altLang="en-US" sz="1800" dirty="0">
              <a:latin typeface="Comic Sans MS" panose="030F0702030302020204" pitchFamily="66" charset="0"/>
            </a:endParaRPr>
          </a:p>
          <a:p>
            <a:pPr marL="265176" indent="-265176" eaLnBrk="1" fontAlgn="auto" hangingPunct="1">
              <a:spcAft>
                <a:spcPts val="0"/>
              </a:spcAft>
              <a:buFont typeface="Wingdings 2"/>
              <a:buChar char=""/>
              <a:defRPr/>
            </a:pPr>
            <a:r>
              <a:rPr lang="en-GB" sz="1800" dirty="0">
                <a:latin typeface="Comic Sans MS" panose="030F0702030302020204" pitchFamily="66" charset="0"/>
              </a:rPr>
              <a:t>The change between the end of the morning and the afternoon session is very tight. Therefore, we request that you collect your children as promptly as possible and to assist with this, gates will open at 11.35am and 3.20pm.  Continual late collection will be charged for as we will have to provide extra staff to care for your child.</a:t>
            </a:r>
          </a:p>
          <a:p>
            <a:pPr marL="0" indent="0" eaLnBrk="1" fontAlgn="auto" hangingPunct="1">
              <a:spcAft>
                <a:spcPts val="0"/>
              </a:spcAft>
              <a:buNone/>
              <a:defRPr/>
            </a:pPr>
            <a:endParaRPr lang="en-GB" sz="1800" dirty="0">
              <a:latin typeface="Comic Sans MS" panose="030F0702030302020204" pitchFamily="66" charset="0"/>
            </a:endParaRPr>
          </a:p>
          <a:p>
            <a:pPr marL="265176" indent="-265176" eaLnBrk="1" fontAlgn="auto" hangingPunct="1">
              <a:spcAft>
                <a:spcPts val="0"/>
              </a:spcAft>
              <a:buFont typeface="Wingdings 2"/>
              <a:buChar char=""/>
              <a:defRPr/>
            </a:pPr>
            <a:r>
              <a:rPr lang="en-GB" sz="1800" dirty="0">
                <a:latin typeface="Comic Sans MS" panose="030F0702030302020204" pitchFamily="66" charset="0"/>
              </a:rPr>
              <a:t>From April 2024 – the government have put in place 15 hours funded places for 2-3 year olds for working parents. More info can be found on the following website - </a:t>
            </a:r>
            <a:r>
              <a:rPr lang="en-GB" sz="1800" dirty="0">
                <a:latin typeface="Comic Sans MS" panose="030F0702030302020204" pitchFamily="66" charset="0"/>
                <a:hlinkClick r:id="rId3"/>
              </a:rPr>
              <a:t>https://www.childcarechoices.gov.uk/</a:t>
            </a:r>
            <a:endParaRPr lang="en-GB" sz="1800" dirty="0">
              <a:latin typeface="Comic Sans MS" panose="030F0702030302020204" pitchFamily="66" charset="0"/>
            </a:endParaRPr>
          </a:p>
          <a:p>
            <a:pPr marL="265176" indent="-265176" eaLnBrk="1" fontAlgn="auto" hangingPunct="1">
              <a:spcAft>
                <a:spcPts val="0"/>
              </a:spcAft>
              <a:buFont typeface="Wingdings 2"/>
              <a:buChar char=""/>
              <a:defRPr/>
            </a:pPr>
            <a:endParaRPr lang="en-GB" sz="1800" dirty="0">
              <a:latin typeface="Comic Sans MS" panose="030F0702030302020204" pitchFamily="66" charset="0"/>
            </a:endParaRPr>
          </a:p>
          <a:p>
            <a:pPr marL="265176" indent="-265176" eaLnBrk="1" fontAlgn="auto" hangingPunct="1">
              <a:spcAft>
                <a:spcPts val="0"/>
              </a:spcAft>
              <a:buFont typeface="Wingdings 2"/>
              <a:buChar char=""/>
              <a:defRPr/>
            </a:pPr>
            <a:endParaRPr lang="en-GB" sz="1600" dirty="0">
              <a:latin typeface="Comic Sans MS" panose="030F0702030302020204" pitchFamily="66" charset="0"/>
            </a:endParaRPr>
          </a:p>
          <a:p>
            <a:pPr marL="265113" indent="-265113" eaLnBrk="1" hangingPunct="1">
              <a:buFontTx/>
              <a:buNone/>
              <a:defRPr/>
            </a:pPr>
            <a:endParaRPr lang="en-GB" altLang="en-US" sz="1700" dirty="0">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A05E623-A0EB-4E92-8583-DA611450ECE2}"/>
              </a:ext>
            </a:extLst>
          </p:cNvPr>
          <p:cNvSpPr>
            <a:spLocks noGrp="1"/>
          </p:cNvSpPr>
          <p:nvPr>
            <p:ph type="title"/>
          </p:nvPr>
        </p:nvSpPr>
        <p:spPr>
          <a:xfrm>
            <a:off x="685800" y="152400"/>
            <a:ext cx="7558088" cy="900113"/>
          </a:xfrm>
        </p:spPr>
        <p:txBody>
          <a:bodyPr/>
          <a:lstStyle/>
          <a:p>
            <a:pPr algn="ctr" eaLnBrk="1" fontAlgn="auto" hangingPunct="1">
              <a:spcAft>
                <a:spcPts val="0"/>
              </a:spcAft>
              <a:defRPr/>
            </a:pPr>
            <a:r>
              <a:rPr lang="en-GB" dirty="0">
                <a:solidFill>
                  <a:schemeClr val="tx1"/>
                </a:solidFill>
                <a:latin typeface="Comic Sans MS" panose="030F0702030302020204" pitchFamily="66" charset="0"/>
              </a:rPr>
              <a:t>Organisation 30 hours</a:t>
            </a:r>
          </a:p>
        </p:txBody>
      </p:sp>
      <p:sp>
        <p:nvSpPr>
          <p:cNvPr id="15363" name="Text Placeholder 2">
            <a:extLst>
              <a:ext uri="{FF2B5EF4-FFF2-40B4-BE49-F238E27FC236}">
                <a16:creationId xmlns:a16="http://schemas.microsoft.com/office/drawing/2014/main" id="{8C5C0B16-DE53-43CF-AB54-59E863AABFAF}"/>
              </a:ext>
            </a:extLst>
          </p:cNvPr>
          <p:cNvSpPr>
            <a:spLocks noGrp="1"/>
          </p:cNvSpPr>
          <p:nvPr>
            <p:ph type="body" sz="half" idx="1"/>
          </p:nvPr>
        </p:nvSpPr>
        <p:spPr>
          <a:xfrm>
            <a:off x="250825" y="1052513"/>
            <a:ext cx="8353425" cy="4968875"/>
          </a:xfrm>
        </p:spPr>
        <p:txBody>
          <a:bodyPr>
            <a:normAutofit/>
          </a:bodyPr>
          <a:lstStyle/>
          <a:p>
            <a:pPr marL="265176" indent="-265176" eaLnBrk="1" fontAlgn="auto" hangingPunct="1">
              <a:spcAft>
                <a:spcPts val="0"/>
              </a:spcAft>
              <a:buFont typeface="Wingdings 2"/>
              <a:buChar char=""/>
              <a:defRPr/>
            </a:pPr>
            <a:r>
              <a:rPr lang="en-GB" sz="1600" dirty="0">
                <a:latin typeface="Comic Sans MS" panose="030F0702030302020204" pitchFamily="66" charset="0"/>
              </a:rPr>
              <a:t>Children can also access 30 hours Nursery Education each week if parent(s) are working and meet the eligibility criteria.</a:t>
            </a:r>
          </a:p>
          <a:p>
            <a:pPr marL="0" indent="0" eaLnBrk="1" fontAlgn="auto" hangingPunct="1">
              <a:spcAft>
                <a:spcPts val="0"/>
              </a:spcAft>
              <a:buFont typeface="Wingdings 2" pitchFamily="18" charset="2"/>
              <a:buNone/>
              <a:defRPr/>
            </a:pPr>
            <a:endParaRPr lang="en-GB" sz="1600" dirty="0">
              <a:latin typeface="Comic Sans MS" panose="030F0702030302020204" pitchFamily="66" charset="0"/>
            </a:endParaRPr>
          </a:p>
          <a:p>
            <a:pPr marL="265176" indent="-265176" eaLnBrk="1" fontAlgn="auto" hangingPunct="1">
              <a:spcAft>
                <a:spcPts val="0"/>
              </a:spcAft>
              <a:buFont typeface="Wingdings 2"/>
              <a:buChar char=""/>
              <a:defRPr/>
            </a:pPr>
            <a:r>
              <a:rPr lang="en-GB" sz="1600" dirty="0">
                <a:latin typeface="Comic Sans MS" panose="030F0702030302020204" pitchFamily="66" charset="0"/>
              </a:rPr>
              <a:t>Parents need to access a code from the Gov website and provide the School with the code. This code has to be re-validated every term</a:t>
            </a:r>
            <a:endParaRPr lang="en-GB" sz="1600" i="1" dirty="0">
              <a:latin typeface="Comic Sans MS" panose="030F0702030302020204" pitchFamily="66" charset="0"/>
            </a:endParaRPr>
          </a:p>
          <a:p>
            <a:pPr marL="0" indent="0" eaLnBrk="1" fontAlgn="auto" hangingPunct="1">
              <a:spcAft>
                <a:spcPts val="0"/>
              </a:spcAft>
              <a:buFont typeface="Wingdings 2" pitchFamily="18" charset="2"/>
              <a:buNone/>
              <a:defRPr/>
            </a:pPr>
            <a:endParaRPr lang="en-GB" sz="1600" dirty="0">
              <a:latin typeface="Comic Sans MS" panose="030F0702030302020204" pitchFamily="66" charset="0"/>
            </a:endParaRPr>
          </a:p>
          <a:p>
            <a:pPr marL="265176" indent="-265176" eaLnBrk="1" fontAlgn="auto" hangingPunct="1">
              <a:spcAft>
                <a:spcPts val="0"/>
              </a:spcAft>
              <a:buFont typeface="Wingdings 2"/>
              <a:buChar char=""/>
              <a:defRPr/>
            </a:pPr>
            <a:r>
              <a:rPr lang="en-GB" sz="1600" dirty="0">
                <a:latin typeface="Comic Sans MS" panose="030F0702030302020204" pitchFamily="66" charset="0"/>
              </a:rPr>
              <a:t>This is organised into 5 sessions of 6 hours, with children arriving at 8.45 and being picked up at 2.45 pm. You may purchase an additional 45 minutes and collect at 3.30 pm.</a:t>
            </a:r>
          </a:p>
          <a:p>
            <a:pPr marL="0" indent="0" eaLnBrk="1" fontAlgn="auto" hangingPunct="1">
              <a:spcAft>
                <a:spcPts val="0"/>
              </a:spcAft>
              <a:buNone/>
              <a:defRPr/>
            </a:pPr>
            <a:endParaRPr lang="en-GB" sz="1600" dirty="0">
              <a:latin typeface="Comic Sans MS" panose="030F0702030302020204" pitchFamily="66" charset="0"/>
            </a:endParaRPr>
          </a:p>
          <a:p>
            <a:pPr marL="265176" indent="-265176" eaLnBrk="1" fontAlgn="auto" hangingPunct="1">
              <a:spcAft>
                <a:spcPts val="0"/>
              </a:spcAft>
              <a:buFont typeface="Wingdings 2"/>
              <a:buChar char=""/>
              <a:defRPr/>
            </a:pPr>
            <a:r>
              <a:rPr lang="en-GB" sz="1600" dirty="0">
                <a:latin typeface="Comic Sans MS" panose="030F0702030302020204" pitchFamily="66" charset="0"/>
              </a:rPr>
              <a:t>Please arrive promptly so that teaching can start on time and we can maximise the time for children’s learning opportunities</a:t>
            </a:r>
          </a:p>
          <a:p>
            <a:pPr marL="265176" indent="-265176" eaLnBrk="1" fontAlgn="auto" hangingPunct="1">
              <a:spcAft>
                <a:spcPts val="0"/>
              </a:spcAft>
              <a:buFont typeface="Wingdings 2" pitchFamily="18" charset="2"/>
              <a:buNone/>
              <a:defRPr/>
            </a:pPr>
            <a:endParaRPr lang="en-GB" sz="1600" dirty="0">
              <a:latin typeface="Comic Sans MS" panose="030F0702030302020204" pitchFamily="66" charset="0"/>
            </a:endParaRPr>
          </a:p>
          <a:p>
            <a:pPr marL="265176" indent="-265176" eaLnBrk="1" fontAlgn="auto" hangingPunct="1">
              <a:spcAft>
                <a:spcPts val="0"/>
              </a:spcAft>
              <a:buFont typeface="Wingdings 2"/>
              <a:buChar char=""/>
              <a:defRPr/>
            </a:pPr>
            <a:r>
              <a:rPr lang="en-GB" sz="1600" dirty="0">
                <a:latin typeface="Comic Sans MS" panose="030F0702030302020204" pitchFamily="66" charset="0"/>
              </a:rPr>
              <a:t>You will have opportunity on the gate when you drop off your child to discuss daily queries.</a:t>
            </a:r>
          </a:p>
          <a:p>
            <a:pPr marL="265176" indent="-265176" eaLnBrk="1" fontAlgn="auto" hangingPunct="1">
              <a:spcAft>
                <a:spcPts val="0"/>
              </a:spcAft>
              <a:buFont typeface="Wingdings 2"/>
              <a:buChar char=""/>
              <a:defRPr/>
            </a:pPr>
            <a:endParaRPr lang="en-GB" sz="1600" dirty="0">
              <a:latin typeface="Comic Sans MS" panose="030F0702030302020204" pitchFamily="66" charset="0"/>
            </a:endParaRPr>
          </a:p>
          <a:p>
            <a:pPr marL="265176" indent="-265176" eaLnBrk="1" fontAlgn="auto" hangingPunct="1">
              <a:spcAft>
                <a:spcPts val="0"/>
              </a:spcAft>
              <a:buFont typeface="Wingdings 2"/>
              <a:buChar char=""/>
              <a:defRPr/>
            </a:pPr>
            <a:endParaRPr lang="en-GB" sz="1600" dirty="0">
              <a:latin typeface="Comic Sans MS" panose="030F0702030302020204" pitchFamily="66" charset="0"/>
            </a:endParaRPr>
          </a:p>
          <a:p>
            <a:pPr marL="265176" indent="-265176" eaLnBrk="1" fontAlgn="auto" hangingPunct="1">
              <a:spcAft>
                <a:spcPts val="0"/>
              </a:spcAft>
              <a:buFont typeface="Wingdings 2"/>
              <a:buChar char=""/>
              <a:defRPr/>
            </a:pPr>
            <a:endParaRPr lang="en-GB" sz="1600" dirty="0">
              <a:latin typeface="Comic Sans MS" panose="030F0702030302020204" pitchFamily="66" charset="0"/>
            </a:endParaRPr>
          </a:p>
          <a:p>
            <a:pPr marL="265176" indent="-265176" eaLnBrk="1" fontAlgn="auto" hangingPunct="1">
              <a:spcAft>
                <a:spcPts val="0"/>
              </a:spcAft>
              <a:buFont typeface="Wingdings 2" pitchFamily="18" charset="2"/>
              <a:buNone/>
              <a:defRPr/>
            </a:pPr>
            <a:endParaRPr lang="en-GB" sz="2000" dirty="0">
              <a:latin typeface="Comic Sans MS" panose="030F0702030302020204" pitchFamily="66" charset="0"/>
            </a:endParaRPr>
          </a:p>
          <a:p>
            <a:pPr marL="265176" indent="-265176" eaLnBrk="1" fontAlgn="auto" hangingPunct="1">
              <a:spcAft>
                <a:spcPts val="0"/>
              </a:spcAft>
              <a:buFontTx/>
              <a:buNone/>
              <a:defRPr/>
            </a:pPr>
            <a:endParaRPr lang="en-GB" sz="1700" dirty="0">
              <a:latin typeface="Comic Sans MS" panose="030F0702030302020204"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8561BE-1087-41C6-B1BE-31441F8F7FD4}"/>
              </a:ext>
            </a:extLst>
          </p:cNvPr>
          <p:cNvSpPr/>
          <p:nvPr/>
        </p:nvSpPr>
        <p:spPr>
          <a:xfrm>
            <a:off x="395288" y="620713"/>
            <a:ext cx="8424862" cy="5776912"/>
          </a:xfrm>
          <a:prstGeom prst="rect">
            <a:avLst/>
          </a:prstGeom>
        </p:spPr>
        <p:txBody>
          <a:bodyPr>
            <a:spAutoFit/>
          </a:bodyPr>
          <a:lstStyle/>
          <a:p>
            <a:pPr algn="ctr">
              <a:defRPr/>
            </a:pPr>
            <a:r>
              <a:rPr lang="en-GB" sz="4100" b="1" dirty="0">
                <a:effectLst>
                  <a:outerShdw blurRad="38100" dist="38100" dir="2700000" algn="tl">
                    <a:srgbClr val="000000">
                      <a:alpha val="43137"/>
                    </a:srgbClr>
                  </a:outerShdw>
                </a:effectLst>
                <a:latin typeface="Comic Sans MS" panose="030F0702030302020204" pitchFamily="66" charset="0"/>
              </a:rPr>
              <a:t>Independence</a:t>
            </a:r>
          </a:p>
          <a:p>
            <a:pPr algn="ctr">
              <a:defRPr/>
            </a:pPr>
            <a:endParaRPr lang="en-GB" sz="1200" b="1" dirty="0">
              <a:effectLst>
                <a:outerShdw blurRad="38100" dist="38100" dir="2700000" algn="tl">
                  <a:srgbClr val="000000">
                    <a:alpha val="43137"/>
                  </a:srgbClr>
                </a:outerShdw>
              </a:effectLst>
              <a:latin typeface="Comic Sans MS" panose="030F0702030302020204" pitchFamily="66" charset="0"/>
            </a:endParaRPr>
          </a:p>
          <a:p>
            <a:pPr eaLnBrk="1" hangingPunct="1">
              <a:lnSpc>
                <a:spcPct val="90000"/>
              </a:lnSpc>
              <a:defRPr/>
            </a:pPr>
            <a:r>
              <a:rPr lang="en-GB" altLang="en-US" sz="2600" dirty="0">
                <a:latin typeface="Comic Sans MS" panose="030F0702030302020204" pitchFamily="66" charset="0"/>
              </a:rPr>
              <a:t>Over the coming weeks please can you help your child prepare for nursery through:</a:t>
            </a:r>
          </a:p>
          <a:p>
            <a:pPr eaLnBrk="1" hangingPunct="1">
              <a:lnSpc>
                <a:spcPct val="90000"/>
              </a:lnSpc>
              <a:defRPr/>
            </a:pPr>
            <a:endParaRPr lang="en-GB" altLang="en-US" sz="2600" dirty="0">
              <a:latin typeface="Comic Sans MS" panose="030F0702030302020204" pitchFamily="66" charset="0"/>
            </a:endParaRPr>
          </a:p>
          <a:p>
            <a:pPr eaLnBrk="1" hangingPunct="1">
              <a:lnSpc>
                <a:spcPct val="90000"/>
              </a:lnSpc>
              <a:defRPr/>
            </a:pPr>
            <a:r>
              <a:rPr lang="en-GB" altLang="en-US" sz="2600" dirty="0">
                <a:latin typeface="Comic Sans MS" panose="030F0702030302020204" pitchFamily="66" charset="0"/>
              </a:rPr>
              <a:t>Feeding themselves / making choices around healthy snacks</a:t>
            </a:r>
          </a:p>
          <a:p>
            <a:pPr eaLnBrk="1" hangingPunct="1">
              <a:lnSpc>
                <a:spcPct val="90000"/>
              </a:lnSpc>
              <a:buFont typeface="Wingdings 2" panose="05020102010507070707" pitchFamily="18" charset="2"/>
              <a:buNone/>
              <a:defRPr/>
            </a:pPr>
            <a:endParaRPr lang="en-GB" altLang="en-US" sz="2600" dirty="0">
              <a:latin typeface="Comic Sans MS" panose="030F0702030302020204" pitchFamily="66" charset="0"/>
            </a:endParaRPr>
          </a:p>
          <a:p>
            <a:pPr eaLnBrk="1" hangingPunct="1">
              <a:lnSpc>
                <a:spcPct val="90000"/>
              </a:lnSpc>
              <a:defRPr/>
            </a:pPr>
            <a:r>
              <a:rPr lang="en-GB" altLang="en-US" sz="2600" dirty="0">
                <a:latin typeface="Comic Sans MS" panose="030F0702030302020204" pitchFamily="66" charset="0"/>
              </a:rPr>
              <a:t>Promoting a toileting routine if your child is ready</a:t>
            </a:r>
          </a:p>
          <a:p>
            <a:pPr eaLnBrk="1" hangingPunct="1">
              <a:lnSpc>
                <a:spcPct val="90000"/>
              </a:lnSpc>
              <a:buFont typeface="Wingdings 2" panose="05020102010507070707" pitchFamily="18" charset="2"/>
              <a:buNone/>
              <a:defRPr/>
            </a:pPr>
            <a:endParaRPr lang="en-GB" altLang="en-US" sz="2600" dirty="0">
              <a:latin typeface="Comic Sans MS" panose="030F0702030302020204" pitchFamily="66" charset="0"/>
            </a:endParaRPr>
          </a:p>
          <a:p>
            <a:pPr eaLnBrk="1" hangingPunct="1">
              <a:lnSpc>
                <a:spcPct val="90000"/>
              </a:lnSpc>
              <a:defRPr/>
            </a:pPr>
            <a:r>
              <a:rPr lang="en-GB" altLang="en-US" sz="2600" dirty="0">
                <a:latin typeface="Comic Sans MS" panose="030F0702030302020204" pitchFamily="66" charset="0"/>
              </a:rPr>
              <a:t>Hanging up their own coat</a:t>
            </a:r>
          </a:p>
          <a:p>
            <a:pPr eaLnBrk="1" hangingPunct="1">
              <a:lnSpc>
                <a:spcPct val="90000"/>
              </a:lnSpc>
              <a:buFont typeface="Wingdings 2" panose="05020102010507070707" pitchFamily="18" charset="2"/>
              <a:buNone/>
              <a:defRPr/>
            </a:pPr>
            <a:endParaRPr lang="en-GB" altLang="en-US" sz="2600" dirty="0">
              <a:latin typeface="Comic Sans MS" panose="030F0702030302020204" pitchFamily="66" charset="0"/>
            </a:endParaRPr>
          </a:p>
          <a:p>
            <a:pPr eaLnBrk="1" hangingPunct="1">
              <a:lnSpc>
                <a:spcPct val="90000"/>
              </a:lnSpc>
              <a:defRPr/>
            </a:pPr>
            <a:r>
              <a:rPr lang="en-GB" altLang="en-US" sz="2600" dirty="0">
                <a:latin typeface="Comic Sans MS" panose="030F0702030302020204" pitchFamily="66" charset="0"/>
              </a:rPr>
              <a:t>Managing their own clothing and shoes</a:t>
            </a:r>
          </a:p>
          <a:p>
            <a:pPr algn="ctr">
              <a:defRPr/>
            </a:pPr>
            <a:endParaRPr lang="en-GB" sz="4100" b="1" dirty="0">
              <a:effectLst>
                <a:outerShdw blurRad="38100" dist="38100" dir="2700000" algn="tl">
                  <a:srgbClr val="000000">
                    <a:alpha val="43137"/>
                  </a:srgbClr>
                </a:outerShdw>
              </a:effectLst>
              <a:latin typeface="Comic Sans MS" panose="030F0702030302020204" pitchFamily="66" charset="0"/>
            </a:endParaRPr>
          </a:p>
          <a:p>
            <a:pPr algn="ctr">
              <a:defRPr/>
            </a:pPr>
            <a:r>
              <a:rPr lang="en-GB" dirty="0">
                <a:solidFill>
                  <a:schemeClr val="accent1">
                    <a:tint val="88000"/>
                    <a:satMod val="150000"/>
                  </a:schemeClr>
                </a:solidFill>
              </a:rPr>
              <a:t> </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763A3EC6-5138-4F58-B89C-A44F90AF43B1}"/>
              </a:ext>
            </a:extLst>
          </p:cNvPr>
          <p:cNvSpPr txBox="1">
            <a:spLocks noChangeArrowheads="1"/>
          </p:cNvSpPr>
          <p:nvPr/>
        </p:nvSpPr>
        <p:spPr>
          <a:xfrm>
            <a:off x="250825" y="1484313"/>
            <a:ext cx="8713788" cy="4608512"/>
          </a:xfrm>
          <a:prstGeom prst="rect">
            <a:avLst/>
          </a:prstGeom>
        </p:spPr>
        <p:txBody>
          <a:bodyPr>
            <a:normAutofit fontScale="70000" lnSpcReduction="20000"/>
          </a:bodyPr>
          <a:lst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65176" indent="-265176" eaLnBrk="1" fontAlgn="auto" hangingPunct="1">
              <a:spcAft>
                <a:spcPts val="0"/>
              </a:spcAft>
              <a:buFont typeface="Wingdings 2"/>
              <a:buChar char=""/>
              <a:defRPr/>
            </a:pPr>
            <a:r>
              <a:rPr lang="en-GB" sz="2100" dirty="0">
                <a:solidFill>
                  <a:schemeClr val="tx2"/>
                </a:solidFill>
                <a:latin typeface="Comic Sans MS" panose="030F0702030302020204" pitchFamily="66" charset="0"/>
              </a:rPr>
              <a:t>Children follow a planned curriculum through the Early Years Foundation Stage which is a statutory requirement.</a:t>
            </a:r>
          </a:p>
          <a:p>
            <a:pPr marL="265176" indent="-265176" eaLnBrk="1" fontAlgn="auto" hangingPunct="1">
              <a:spcAft>
                <a:spcPts val="0"/>
              </a:spcAft>
              <a:buFont typeface="Wingdings 2"/>
              <a:buNone/>
              <a:defRPr/>
            </a:pPr>
            <a:endParaRPr lang="en-GB" sz="2100" dirty="0">
              <a:solidFill>
                <a:schemeClr val="tx2"/>
              </a:solidFill>
              <a:latin typeface="Comic Sans MS" panose="030F0702030302020204" pitchFamily="66" charset="0"/>
            </a:endParaRPr>
          </a:p>
          <a:p>
            <a:pPr marL="265176" indent="-265176" eaLnBrk="1" fontAlgn="auto" hangingPunct="1">
              <a:spcAft>
                <a:spcPts val="0"/>
              </a:spcAft>
              <a:buFont typeface="Wingdings 2"/>
              <a:buChar char=""/>
              <a:defRPr/>
            </a:pPr>
            <a:r>
              <a:rPr lang="en-GB" sz="2100" dirty="0">
                <a:solidFill>
                  <a:schemeClr val="tx2"/>
                </a:solidFill>
                <a:latin typeface="Comic Sans MS" panose="030F0702030302020204" pitchFamily="66" charset="0"/>
              </a:rPr>
              <a:t>3 ‘Prime’ areas of learning are covered which focus on the skills and attitudes children need to learn</a:t>
            </a:r>
          </a:p>
          <a:p>
            <a:pPr marL="0" indent="0" eaLnBrk="1" fontAlgn="auto" hangingPunct="1">
              <a:spcAft>
                <a:spcPts val="0"/>
              </a:spcAft>
              <a:buFont typeface="Wingdings 2" panose="05020102010507070707" pitchFamily="18" charset="2"/>
              <a:buNone/>
              <a:defRPr/>
            </a:pPr>
            <a:endParaRPr lang="en-GB" sz="2100" dirty="0">
              <a:solidFill>
                <a:schemeClr val="tx2"/>
              </a:solidFill>
              <a:latin typeface="Comic Sans MS" panose="030F0702030302020204" pitchFamily="66" charset="0"/>
            </a:endParaRPr>
          </a:p>
          <a:p>
            <a:pPr marL="265176" indent="-265176" eaLnBrk="1" fontAlgn="auto" hangingPunct="1">
              <a:spcAft>
                <a:spcPts val="0"/>
              </a:spcAft>
              <a:buFont typeface="Wingdings 2"/>
              <a:buChar char=""/>
              <a:defRPr/>
            </a:pPr>
            <a:r>
              <a:rPr lang="en-GB" sz="2100" dirty="0">
                <a:solidFill>
                  <a:schemeClr val="tx2"/>
                </a:solidFill>
                <a:latin typeface="Comic Sans MS" panose="030F0702030302020204" pitchFamily="66" charset="0"/>
              </a:rPr>
              <a:t>4 ‘’Specific’ areas are also covered which focus on the knowledge children need to acquire. The 7 areas of learning are interdependent</a:t>
            </a:r>
          </a:p>
          <a:p>
            <a:pPr marL="265176" indent="-265176" eaLnBrk="1" fontAlgn="auto" hangingPunct="1">
              <a:spcAft>
                <a:spcPts val="0"/>
              </a:spcAft>
              <a:buFont typeface="Wingdings 2"/>
              <a:buNone/>
              <a:defRPr/>
            </a:pPr>
            <a:endParaRPr lang="en-GB" sz="2100" dirty="0">
              <a:solidFill>
                <a:schemeClr val="tx2"/>
              </a:solidFill>
              <a:latin typeface="Comic Sans MS" panose="030F0702030302020204" pitchFamily="66" charset="0"/>
            </a:endParaRPr>
          </a:p>
          <a:p>
            <a:pPr marL="265176" indent="-265176" eaLnBrk="1" fontAlgn="auto" hangingPunct="1">
              <a:spcAft>
                <a:spcPts val="0"/>
              </a:spcAft>
              <a:buFont typeface="Wingdings 2"/>
              <a:buChar char=""/>
              <a:defRPr/>
            </a:pPr>
            <a:r>
              <a:rPr lang="en-GB" sz="2100" dirty="0">
                <a:solidFill>
                  <a:schemeClr val="tx2"/>
                </a:solidFill>
                <a:latin typeface="Comic Sans MS" panose="030F0702030302020204" pitchFamily="66" charset="0"/>
              </a:rPr>
              <a:t>Learning is through a play based approach which takes account of children’s interests and starting points. Educators carefully plan building on your child’s prior knowledge and build their skills in each of the curriculum.</a:t>
            </a:r>
          </a:p>
          <a:p>
            <a:pPr marL="0" indent="0" eaLnBrk="1" fontAlgn="auto" hangingPunct="1">
              <a:spcAft>
                <a:spcPts val="0"/>
              </a:spcAft>
              <a:buFont typeface="Wingdings 2" panose="05020102010507070707" pitchFamily="18" charset="2"/>
              <a:buNone/>
              <a:defRPr/>
            </a:pPr>
            <a:endParaRPr lang="en-GB" sz="2100" dirty="0">
              <a:solidFill>
                <a:schemeClr val="tx2"/>
              </a:solidFill>
              <a:latin typeface="Comic Sans MS" panose="030F0702030302020204" pitchFamily="66" charset="0"/>
            </a:endParaRPr>
          </a:p>
          <a:p>
            <a:pPr marL="265176" indent="-265176" eaLnBrk="1" fontAlgn="auto" hangingPunct="1">
              <a:spcAft>
                <a:spcPts val="0"/>
              </a:spcAft>
              <a:buFont typeface="Wingdings 2"/>
              <a:buChar char=""/>
              <a:defRPr/>
            </a:pPr>
            <a:r>
              <a:rPr lang="en-GB" sz="2100" dirty="0">
                <a:solidFill>
                  <a:schemeClr val="tx2"/>
                </a:solidFill>
                <a:latin typeface="Comic Sans MS" panose="030F0702030302020204" pitchFamily="66" charset="0"/>
              </a:rPr>
              <a:t>We teach children through a focus on Playing and Exploring, Active Learning, Self Motivation, Being Creative and Thinking Critically.</a:t>
            </a:r>
          </a:p>
          <a:p>
            <a:pPr marL="0" indent="0" eaLnBrk="1" fontAlgn="auto" hangingPunct="1">
              <a:spcAft>
                <a:spcPts val="0"/>
              </a:spcAft>
              <a:buFont typeface="Wingdings 2" panose="05020102010507070707" pitchFamily="18" charset="2"/>
              <a:buNone/>
              <a:defRPr/>
            </a:pPr>
            <a:endParaRPr lang="en-GB" sz="2100" dirty="0">
              <a:solidFill>
                <a:schemeClr val="tx2"/>
              </a:solidFill>
              <a:latin typeface="Comic Sans MS" panose="030F0702030302020204" pitchFamily="66" charset="0"/>
            </a:endParaRPr>
          </a:p>
          <a:p>
            <a:pPr marL="265176" indent="-265176" eaLnBrk="1" fontAlgn="auto" hangingPunct="1">
              <a:spcAft>
                <a:spcPts val="0"/>
              </a:spcAft>
              <a:buFont typeface="Wingdings 2"/>
              <a:buChar char=""/>
              <a:defRPr/>
            </a:pPr>
            <a:r>
              <a:rPr lang="en-GB" sz="2100" dirty="0">
                <a:solidFill>
                  <a:schemeClr val="tx2"/>
                </a:solidFill>
                <a:latin typeface="Comic Sans MS" panose="030F0702030302020204" pitchFamily="66" charset="0"/>
              </a:rPr>
              <a:t>We have high aspirations for all children who attend our Nursery and we would encourage you to work with us to ensure they achieve their potential. This includes attending your child's spotlight meetings, working on next steps alongside us, joining us for family learning workshops throughout the year and encouraging your child to take home a library book weekly.</a:t>
            </a:r>
          </a:p>
          <a:p>
            <a:pPr marL="265176" indent="-265176" eaLnBrk="1" fontAlgn="auto" hangingPunct="1">
              <a:spcAft>
                <a:spcPts val="0"/>
              </a:spcAft>
              <a:buFontTx/>
              <a:buNone/>
              <a:defRPr/>
            </a:pPr>
            <a:endParaRPr lang="en-GB" dirty="0"/>
          </a:p>
        </p:txBody>
      </p:sp>
      <p:sp>
        <p:nvSpPr>
          <p:cNvPr id="3" name="Rectangle 2">
            <a:extLst>
              <a:ext uri="{FF2B5EF4-FFF2-40B4-BE49-F238E27FC236}">
                <a16:creationId xmlns:a16="http://schemas.microsoft.com/office/drawing/2014/main" id="{E54B8454-C27D-4C23-BC42-DBB9D8EEBEA3}"/>
              </a:ext>
            </a:extLst>
          </p:cNvPr>
          <p:cNvSpPr txBox="1">
            <a:spLocks noChangeArrowheads="1"/>
          </p:cNvSpPr>
          <p:nvPr/>
        </p:nvSpPr>
        <p:spPr>
          <a:xfrm>
            <a:off x="1187450" y="449263"/>
            <a:ext cx="7591425" cy="676275"/>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en-GB" sz="2800" dirty="0">
                <a:solidFill>
                  <a:schemeClr val="tx1"/>
                </a:solidFill>
                <a:effectLst>
                  <a:outerShdw blurRad="38100" dist="38100" dir="2700000" algn="tl">
                    <a:srgbClr val="000000">
                      <a:alpha val="43137"/>
                    </a:srgbClr>
                  </a:outerShdw>
                </a:effectLst>
                <a:latin typeface="Comic Sans MS" panose="030F0702030302020204" pitchFamily="66" charset="0"/>
              </a:rPr>
              <a:t>Early Years Foundation Stage Curriculum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3CB5C018-2526-4F88-B872-A1BECE5E6549}"/>
              </a:ext>
            </a:extLst>
          </p:cNvPr>
          <p:cNvSpPr>
            <a:spLocks noGrp="1"/>
          </p:cNvSpPr>
          <p:nvPr>
            <p:ph type="title"/>
          </p:nvPr>
        </p:nvSpPr>
        <p:spPr>
          <a:xfrm>
            <a:off x="179512" y="260350"/>
            <a:ext cx="8496944" cy="1081088"/>
          </a:xfrm>
        </p:spPr>
        <p:txBody>
          <a:bodyPr>
            <a:normAutofit fontScale="90000"/>
          </a:bodyPr>
          <a:lstStyle/>
          <a:p>
            <a:pPr algn="ctr" eaLnBrk="1" fontAlgn="auto" hangingPunct="1">
              <a:spcAft>
                <a:spcPts val="0"/>
              </a:spcAft>
              <a:defRPr/>
            </a:pPr>
            <a:r>
              <a:rPr lang="en-GB" dirty="0">
                <a:latin typeface="Comic Sans MS" pitchFamily="66" charset="0"/>
              </a:rPr>
              <a:t>Personal, Social and Emotional Development</a:t>
            </a:r>
            <a:endParaRPr lang="en-US" dirty="0">
              <a:latin typeface="Comic Sans MS" pitchFamily="66" charset="0"/>
            </a:endParaRPr>
          </a:p>
        </p:txBody>
      </p:sp>
      <p:sp>
        <p:nvSpPr>
          <p:cNvPr id="23557" name="Rectangle 1">
            <a:extLst>
              <a:ext uri="{FF2B5EF4-FFF2-40B4-BE49-F238E27FC236}">
                <a16:creationId xmlns:a16="http://schemas.microsoft.com/office/drawing/2014/main" id="{A6D483A2-8645-4F51-B1A6-618B2DBA237D}"/>
              </a:ext>
            </a:extLst>
          </p:cNvPr>
          <p:cNvSpPr>
            <a:spLocks noChangeArrowheads="1"/>
          </p:cNvSpPr>
          <p:nvPr/>
        </p:nvSpPr>
        <p:spPr bwMode="auto">
          <a:xfrm>
            <a:off x="323850" y="1531938"/>
            <a:ext cx="8496300"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600" dirty="0">
                <a:solidFill>
                  <a:schemeClr val="tx2"/>
                </a:solidFill>
                <a:latin typeface="Comic Sans MS" panose="030F0702030302020204" pitchFamily="66" charset="0"/>
              </a:rPr>
              <a:t>Successful personal, social and emotional development is vital for very young children in all aspects of their lives and gives them the best opportunity for success in all other areas of learning.  It is crucial that adults provide the experiences and support that young children need to develop a positive view of themselves.</a:t>
            </a:r>
          </a:p>
          <a:p>
            <a:pPr eaLnBrk="1" hangingPunct="1">
              <a:defRPr/>
            </a:pPr>
            <a:endParaRPr lang="en-GB" altLang="en-US" sz="1600" dirty="0">
              <a:solidFill>
                <a:schemeClr val="tx2"/>
              </a:solidFill>
              <a:latin typeface="Comic Sans MS" panose="030F0702030302020204" pitchFamily="66" charset="0"/>
            </a:endParaRPr>
          </a:p>
          <a:p>
            <a:pPr algn="ctr">
              <a:buFont typeface="Wingdings 2" panose="05020102010507070707" pitchFamily="18" charset="2"/>
              <a:buNone/>
              <a:defRPr/>
            </a:pPr>
            <a:r>
              <a:rPr lang="en-GB" altLang="en-US" sz="1600" b="1" dirty="0">
                <a:solidFill>
                  <a:schemeClr val="tx2"/>
                </a:solidFill>
                <a:latin typeface="Comic Sans MS" panose="030F0702030302020204" pitchFamily="66" charset="0"/>
              </a:rPr>
              <a:t>OFSTED Report January 2019:</a:t>
            </a:r>
            <a:endParaRPr lang="en-GB" altLang="en-US" sz="1600" b="1" dirty="0">
              <a:latin typeface="Comic Sans MS" panose="030F0702030302020204" pitchFamily="66" charset="0"/>
            </a:endParaRPr>
          </a:p>
          <a:p>
            <a:pPr>
              <a:defRPr/>
            </a:pPr>
            <a:r>
              <a:rPr lang="en-GB" altLang="en-US" sz="1600" i="1" dirty="0">
                <a:latin typeface="Comic Sans MS" panose="030F0702030302020204" pitchFamily="66" charset="0"/>
              </a:rPr>
              <a:t>    </a:t>
            </a:r>
            <a:endParaRPr lang="en-GB" dirty="0"/>
          </a:p>
          <a:p>
            <a:pPr>
              <a:defRPr/>
            </a:pPr>
            <a:r>
              <a:rPr lang="en-GB" dirty="0"/>
              <a:t> “</a:t>
            </a:r>
            <a:r>
              <a:rPr lang="en-GB" sz="1600" dirty="0">
                <a:effectLst>
                  <a:outerShdw blurRad="38100" dist="38100" dir="2700000" algn="tl">
                    <a:srgbClr val="000000">
                      <a:alpha val="43137"/>
                    </a:srgbClr>
                  </a:outerShdw>
                </a:effectLst>
                <a:latin typeface="Comic Sans MS" panose="030F0702030302020204" pitchFamily="66" charset="0"/>
              </a:rPr>
              <a:t>Leaders and all staff, are determined to ensure that all children have the best possible experience during their time at the school. 	</a:t>
            </a:r>
          </a:p>
          <a:p>
            <a:pPr>
              <a:defRPr/>
            </a:pPr>
            <a:r>
              <a:rPr lang="en-GB" sz="1600" dirty="0">
                <a:effectLst>
                  <a:outerShdw blurRad="38100" dist="38100" dir="2700000" algn="tl">
                    <a:srgbClr val="000000">
                      <a:alpha val="43137"/>
                    </a:srgbClr>
                  </a:outerShdw>
                </a:effectLst>
                <a:latin typeface="Comic Sans MS" panose="030F0702030302020204" pitchFamily="66" charset="0"/>
              </a:rPr>
              <a:t>The attractive learning environment is vibrant, and it is organised to promote children’s independence, with plenty of opportunities for investigation and exploration. Adults provide the stimulus and the resources for children to be as creative as possible”.</a:t>
            </a:r>
            <a:r>
              <a:rPr lang="en-GB" dirty="0"/>
              <a:t>	</a:t>
            </a:r>
          </a:p>
          <a:p>
            <a:pPr algn="ctr">
              <a:buFont typeface="Wingdings 2" panose="05020102010507070707" pitchFamily="18" charset="2"/>
              <a:buNone/>
              <a:defRPr/>
            </a:pPr>
            <a:endParaRPr lang="en-GB" altLang="en-US" sz="1600" b="1" i="1" dirty="0">
              <a:solidFill>
                <a:schemeClr val="tx2"/>
              </a:solidFill>
              <a:latin typeface="Comic Sans MS" panose="030F0702030302020204" pitchFamily="66" charset="0"/>
            </a:endParaRPr>
          </a:p>
        </p:txBody>
      </p:sp>
      <p:pic>
        <p:nvPicPr>
          <p:cNvPr id="3" name="Picture 2" descr="A group of children playing a piano&#10;&#10;Description automatically generated">
            <a:extLst>
              <a:ext uri="{FF2B5EF4-FFF2-40B4-BE49-F238E27FC236}">
                <a16:creationId xmlns:a16="http://schemas.microsoft.com/office/drawing/2014/main" id="{92FB3B8F-DDD6-44C6-1E1F-4FDA6800EB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4896842"/>
            <a:ext cx="2267744" cy="1700808"/>
          </a:xfrm>
          <a:prstGeom prst="rect">
            <a:avLst/>
          </a:prstGeom>
        </p:spPr>
      </p:pic>
      <p:pic>
        <p:nvPicPr>
          <p:cNvPr id="5" name="Picture 4" descr="A group of children pushing a cart&#10;&#10;Description automatically generated">
            <a:extLst>
              <a:ext uri="{FF2B5EF4-FFF2-40B4-BE49-F238E27FC236}">
                <a16:creationId xmlns:a16="http://schemas.microsoft.com/office/drawing/2014/main" id="{054766D1-17E5-1D44-C178-2AE63EA5FD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4414" y="4896842"/>
            <a:ext cx="2267744" cy="170080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F80A2CEE-6825-43BE-9818-F66697E58623}"/>
              </a:ext>
            </a:extLst>
          </p:cNvPr>
          <p:cNvSpPr>
            <a:spLocks noGrp="1"/>
          </p:cNvSpPr>
          <p:nvPr>
            <p:ph type="title" idx="4294967295"/>
          </p:nvPr>
        </p:nvSpPr>
        <p:spPr>
          <a:xfrm>
            <a:off x="0" y="273050"/>
            <a:ext cx="8229600" cy="1143000"/>
          </a:xfrm>
        </p:spPr>
        <p:txBody>
          <a:bodyPr/>
          <a:lstStyle/>
          <a:p>
            <a:pPr algn="ctr" eaLnBrk="1" fontAlgn="auto" hangingPunct="1">
              <a:spcAft>
                <a:spcPts val="0"/>
              </a:spcAft>
              <a:defRPr/>
            </a:pPr>
            <a:r>
              <a:rPr lang="en-GB" sz="3700" dirty="0">
                <a:solidFill>
                  <a:schemeClr val="tx1"/>
                </a:solidFill>
                <a:latin typeface="Comic Sans MS" pitchFamily="66" charset="0"/>
              </a:rPr>
              <a:t>Communication and Language</a:t>
            </a:r>
            <a:endParaRPr lang="en-US" sz="3700" dirty="0">
              <a:solidFill>
                <a:schemeClr val="tx1"/>
              </a:solidFill>
              <a:latin typeface="Comic Sans MS" pitchFamily="66" charset="0"/>
            </a:endParaRPr>
          </a:p>
        </p:txBody>
      </p:sp>
      <p:pic>
        <p:nvPicPr>
          <p:cNvPr id="12291" name="Picture 7" descr="IMAG0068.JPG">
            <a:extLst>
              <a:ext uri="{FF2B5EF4-FFF2-40B4-BE49-F238E27FC236}">
                <a16:creationId xmlns:a16="http://schemas.microsoft.com/office/drawing/2014/main" id="{CCE3DBCE-80AC-4D24-8595-A0315076DEF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3884" y="4629607"/>
            <a:ext cx="2682531" cy="20817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007.JPG">
            <a:extLst>
              <a:ext uri="{FF2B5EF4-FFF2-40B4-BE49-F238E27FC236}">
                <a16:creationId xmlns:a16="http://schemas.microsoft.com/office/drawing/2014/main" id="{0E4DD1CB-8C2B-4D28-B80C-FA7DB390D76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34" y="4629607"/>
            <a:ext cx="2605946" cy="20272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2"/>
          <p:cNvSpPr>
            <a:spLocks noChangeArrowheads="1"/>
          </p:cNvSpPr>
          <p:nvPr/>
        </p:nvSpPr>
        <p:spPr bwMode="auto">
          <a:xfrm>
            <a:off x="611188" y="1276350"/>
            <a:ext cx="73453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2" panose="05020102010507070707" pitchFamily="18" charset="2"/>
              <a:buNone/>
            </a:pPr>
            <a:r>
              <a:rPr lang="en-GB" altLang="en-US" dirty="0">
                <a:solidFill>
                  <a:schemeClr val="tx2"/>
                </a:solidFill>
                <a:latin typeface="Comic Sans MS" panose="030F0702030302020204" pitchFamily="66" charset="0"/>
              </a:rPr>
              <a:t>This area of learning includes:</a:t>
            </a:r>
          </a:p>
          <a:p>
            <a:pPr eaLnBrk="1" hangingPunct="1">
              <a:buFont typeface="Wingdings 2" panose="05020102010507070707" pitchFamily="18" charset="2"/>
              <a:buNone/>
            </a:pPr>
            <a:endParaRPr lang="en-GB" altLang="en-US" dirty="0">
              <a:solidFill>
                <a:schemeClr val="tx2"/>
              </a:solidFill>
              <a:latin typeface="Comic Sans MS" panose="030F0702030302020204" pitchFamily="66" charset="0"/>
            </a:endParaRPr>
          </a:p>
          <a:p>
            <a:pPr eaLnBrk="1" hangingPunct="1"/>
            <a:r>
              <a:rPr lang="en-GB" altLang="en-US" dirty="0">
                <a:solidFill>
                  <a:schemeClr val="tx2"/>
                </a:solidFill>
                <a:latin typeface="Comic Sans MS" panose="030F0702030302020204" pitchFamily="66" charset="0"/>
              </a:rPr>
              <a:t>Speaking &amp; listening in different situations and for different reasons </a:t>
            </a:r>
          </a:p>
          <a:p>
            <a:pPr eaLnBrk="1" hangingPunct="1">
              <a:buFont typeface="Wingdings 2" panose="05020102010507070707" pitchFamily="18" charset="2"/>
              <a:buNone/>
            </a:pPr>
            <a:endParaRPr lang="en-GB" altLang="en-US" dirty="0">
              <a:solidFill>
                <a:schemeClr val="tx2"/>
              </a:solidFill>
              <a:latin typeface="Comic Sans MS" panose="030F0702030302020204" pitchFamily="66" charset="0"/>
            </a:endParaRPr>
          </a:p>
          <a:p>
            <a:pPr eaLnBrk="1" hangingPunct="1"/>
            <a:r>
              <a:rPr lang="en-GB" altLang="en-US" dirty="0">
                <a:solidFill>
                  <a:schemeClr val="tx2"/>
                </a:solidFill>
                <a:latin typeface="Comic Sans MS" panose="030F0702030302020204" pitchFamily="66" charset="0"/>
              </a:rPr>
              <a:t>Learning to pay attention </a:t>
            </a:r>
          </a:p>
          <a:p>
            <a:pPr eaLnBrk="1" hangingPunct="1">
              <a:buFont typeface="Wingdings 2" panose="05020102010507070707" pitchFamily="18" charset="2"/>
              <a:buNone/>
            </a:pPr>
            <a:endParaRPr lang="en-GB" altLang="en-US" dirty="0">
              <a:solidFill>
                <a:schemeClr val="tx2"/>
              </a:solidFill>
              <a:latin typeface="Comic Sans MS" panose="030F0702030302020204" pitchFamily="66" charset="0"/>
            </a:endParaRPr>
          </a:p>
          <a:p>
            <a:pPr eaLnBrk="1" hangingPunct="1"/>
            <a:r>
              <a:rPr lang="en-GB" altLang="en-US" dirty="0">
                <a:solidFill>
                  <a:schemeClr val="tx2"/>
                </a:solidFill>
                <a:latin typeface="Comic Sans MS" panose="030F0702030302020204" pitchFamily="66" charset="0"/>
              </a:rPr>
              <a:t>Developing a wide vocabulary and clear ability to use speech to communicate</a:t>
            </a:r>
          </a:p>
          <a:p>
            <a:pPr eaLnBrk="1" hangingPunct="1">
              <a:buFont typeface="Wingdings 2" panose="05020102010507070707" pitchFamily="18" charset="2"/>
              <a:buNone/>
            </a:pPr>
            <a:endParaRPr lang="en-GB" altLang="en-US" dirty="0">
              <a:solidFill>
                <a:schemeClr val="tx2"/>
              </a:solidFill>
              <a:latin typeface="Comic Sans MS" panose="030F0702030302020204" pitchFamily="66" charset="0"/>
            </a:endParaRPr>
          </a:p>
          <a:p>
            <a:pPr eaLnBrk="1" hangingPunct="1"/>
            <a:r>
              <a:rPr lang="en-GB" altLang="en-US" dirty="0">
                <a:solidFill>
                  <a:schemeClr val="tx2"/>
                </a:solidFill>
                <a:latin typeface="Comic Sans MS" panose="030F0702030302020204" pitchFamily="66" charset="0"/>
              </a:rPr>
              <a:t>Developing a wide understanding of language as we communicate with them and they communicate with each other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11" descr="IMAG0074.JPG">
            <a:extLst>
              <a:ext uri="{FF2B5EF4-FFF2-40B4-BE49-F238E27FC236}">
                <a16:creationId xmlns:a16="http://schemas.microsoft.com/office/drawing/2014/main" id="{7CE3C747-903D-4184-A069-ECF1734851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3733031"/>
            <a:ext cx="3398526" cy="23767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a:extLst>
              <a:ext uri="{FF2B5EF4-FFF2-40B4-BE49-F238E27FC236}">
                <a16:creationId xmlns:a16="http://schemas.microsoft.com/office/drawing/2014/main" id="{37B34B2B-A38D-435E-BC3D-8F22C4956C04}"/>
              </a:ext>
            </a:extLst>
          </p:cNvPr>
          <p:cNvSpPr txBox="1">
            <a:spLocks/>
          </p:cNvSpPr>
          <p:nvPr/>
        </p:nvSpPr>
        <p:spPr>
          <a:xfrm>
            <a:off x="1691680" y="412750"/>
            <a:ext cx="7014170" cy="8651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en-GB" sz="3700" dirty="0">
                <a:solidFill>
                  <a:schemeClr val="tx1"/>
                </a:solidFill>
                <a:latin typeface="Comic Sans MS" pitchFamily="66" charset="0"/>
              </a:rPr>
              <a:t>Physical Development</a:t>
            </a:r>
            <a:endParaRPr lang="en-US" sz="3700" dirty="0">
              <a:solidFill>
                <a:schemeClr val="tx1"/>
              </a:solidFill>
              <a:latin typeface="Comic Sans MS" pitchFamily="66" charset="0"/>
            </a:endParaRPr>
          </a:p>
        </p:txBody>
      </p:sp>
      <p:sp>
        <p:nvSpPr>
          <p:cNvPr id="27653" name="Rectangle 1"/>
          <p:cNvSpPr>
            <a:spLocks noChangeArrowheads="1"/>
          </p:cNvSpPr>
          <p:nvPr/>
        </p:nvSpPr>
        <p:spPr bwMode="auto">
          <a:xfrm>
            <a:off x="900113" y="1277938"/>
            <a:ext cx="7343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solidFill>
                  <a:schemeClr val="tx2"/>
                </a:solidFill>
                <a:latin typeface="Comic Sans MS" panose="030F0702030302020204" pitchFamily="66" charset="0"/>
              </a:rPr>
              <a:t>Physical development is about improving skills of co-ordination, control, manipulation and movement</a:t>
            </a:r>
          </a:p>
          <a:p>
            <a:pPr eaLnBrk="1" hangingPunct="1">
              <a:buFont typeface="Wingdings 2" panose="05020102010507070707" pitchFamily="18" charset="2"/>
              <a:buNone/>
            </a:pPr>
            <a:endParaRPr lang="en-GB" altLang="en-US" dirty="0">
              <a:solidFill>
                <a:schemeClr val="tx2"/>
              </a:solidFill>
              <a:latin typeface="Comic Sans MS" panose="030F0702030302020204" pitchFamily="66" charset="0"/>
            </a:endParaRPr>
          </a:p>
          <a:p>
            <a:pPr eaLnBrk="1" hangingPunct="1"/>
            <a:r>
              <a:rPr lang="en-GB" altLang="en-US" dirty="0">
                <a:solidFill>
                  <a:schemeClr val="tx2"/>
                </a:solidFill>
                <a:latin typeface="Comic Sans MS" panose="030F0702030302020204" pitchFamily="66" charset="0"/>
              </a:rPr>
              <a:t>It helps children gain confidence in what they can do and enables them to feel the positive benefits of being healthy &amp; active</a:t>
            </a:r>
          </a:p>
          <a:p>
            <a:pPr eaLnBrk="1" hangingPunct="1">
              <a:buFont typeface="Wingdings 2" panose="05020102010507070707" pitchFamily="18" charset="2"/>
              <a:buNone/>
            </a:pPr>
            <a:endParaRPr lang="en-GB" altLang="en-US" dirty="0">
              <a:solidFill>
                <a:schemeClr val="tx2"/>
              </a:solidFill>
              <a:latin typeface="Comic Sans MS" panose="030F0702030302020204" pitchFamily="66" charset="0"/>
            </a:endParaRPr>
          </a:p>
          <a:p>
            <a:pPr eaLnBrk="1" hangingPunct="1"/>
            <a:r>
              <a:rPr lang="en-GB" altLang="en-US" dirty="0">
                <a:solidFill>
                  <a:schemeClr val="tx2"/>
                </a:solidFill>
                <a:latin typeface="Comic Sans MS" panose="030F0702030302020204" pitchFamily="66" charset="0"/>
              </a:rPr>
              <a:t>We focus on health and self care and the development of good skills in ‘moving, handling and manipulating’ tools and resources</a:t>
            </a:r>
          </a:p>
        </p:txBody>
      </p:sp>
      <p:pic>
        <p:nvPicPr>
          <p:cNvPr id="3" name="Picture 2" descr="A group of kids playing on a playground&#10;&#10;Description automatically generated">
            <a:extLst>
              <a:ext uri="{FF2B5EF4-FFF2-40B4-BE49-F238E27FC236}">
                <a16:creationId xmlns:a16="http://schemas.microsoft.com/office/drawing/2014/main" id="{0EA85E93-8D4F-3500-755F-C7C1970CF5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072792" y="4112181"/>
            <a:ext cx="2840197" cy="213014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a:extLst>
              <a:ext uri="{FF2B5EF4-FFF2-40B4-BE49-F238E27FC236}">
                <a16:creationId xmlns:a16="http://schemas.microsoft.com/office/drawing/2014/main" id="{8DFC21FD-B26F-4323-8BB2-21A9766F34B9}"/>
              </a:ext>
            </a:extLst>
          </p:cNvPr>
          <p:cNvSpPr>
            <a:spLocks noGrp="1"/>
          </p:cNvSpPr>
          <p:nvPr>
            <p:ph type="title"/>
          </p:nvPr>
        </p:nvSpPr>
        <p:spPr>
          <a:xfrm>
            <a:off x="323850" y="260350"/>
            <a:ext cx="8229600" cy="792163"/>
          </a:xfrm>
        </p:spPr>
        <p:txBody>
          <a:bodyPr/>
          <a:lstStyle/>
          <a:p>
            <a:pPr algn="ctr" eaLnBrk="1" fontAlgn="auto" hangingPunct="1">
              <a:spcAft>
                <a:spcPts val="0"/>
              </a:spcAft>
              <a:defRPr/>
            </a:pPr>
            <a:r>
              <a:rPr lang="en-GB" sz="3700" dirty="0">
                <a:solidFill>
                  <a:schemeClr val="tx1"/>
                </a:solidFill>
                <a:latin typeface="Comic Sans MS" pitchFamily="66" charset="0"/>
              </a:rPr>
              <a:t>Literacy: Reading &amp; Writing</a:t>
            </a:r>
            <a:endParaRPr lang="en-US" sz="3700" dirty="0">
              <a:solidFill>
                <a:schemeClr val="tx1"/>
              </a:solidFill>
              <a:latin typeface="Comic Sans MS" pitchFamily="66" charset="0"/>
            </a:endParaRPr>
          </a:p>
        </p:txBody>
      </p:sp>
      <p:sp>
        <p:nvSpPr>
          <p:cNvPr id="29701" name="Rectangle 1"/>
          <p:cNvSpPr>
            <a:spLocks noChangeArrowheads="1"/>
          </p:cNvSpPr>
          <p:nvPr/>
        </p:nvSpPr>
        <p:spPr bwMode="auto">
          <a:xfrm>
            <a:off x="323850" y="1206500"/>
            <a:ext cx="84963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a:solidFill>
                  <a:schemeClr val="tx2"/>
                </a:solidFill>
                <a:latin typeface="Comic Sans MS" panose="030F0702030302020204" pitchFamily="66" charset="0"/>
              </a:rPr>
              <a:t>We aim to develop a love and understanding of books, enjoyment of stories and rhymes and to teach all of the skills needed to be able to read and write</a:t>
            </a:r>
          </a:p>
          <a:p>
            <a:pPr>
              <a:buFont typeface="Wingdings 2" panose="05020102010507070707" pitchFamily="18" charset="2"/>
              <a:buNone/>
            </a:pPr>
            <a:endParaRPr lang="en-GB" altLang="en-US" dirty="0">
              <a:solidFill>
                <a:schemeClr val="tx2"/>
              </a:solidFill>
              <a:latin typeface="Comic Sans MS" panose="030F0702030302020204" pitchFamily="66" charset="0"/>
            </a:endParaRPr>
          </a:p>
          <a:p>
            <a:r>
              <a:rPr lang="en-GB" altLang="en-US" dirty="0">
                <a:solidFill>
                  <a:schemeClr val="tx2"/>
                </a:solidFill>
                <a:latin typeface="Comic Sans MS" panose="030F0702030302020204" pitchFamily="66" charset="0"/>
              </a:rPr>
              <a:t>For example, the ability to thread beads onto a string supports the hand eye coordination needed to pick up and manipulate a pencil across a sheet of paper</a:t>
            </a:r>
          </a:p>
        </p:txBody>
      </p:sp>
      <p:pic>
        <p:nvPicPr>
          <p:cNvPr id="7" name="Picture 6">
            <a:extLst>
              <a:ext uri="{FF2B5EF4-FFF2-40B4-BE49-F238E27FC236}">
                <a16:creationId xmlns:a16="http://schemas.microsoft.com/office/drawing/2014/main" id="{68480D7D-493B-4164-BF1C-1169DFC2A1B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3847759"/>
            <a:ext cx="2808312" cy="2245538"/>
          </a:xfrm>
          <a:prstGeom prst="rect">
            <a:avLst/>
          </a:prstGeom>
          <a:noFill/>
          <a:ln>
            <a:noFill/>
          </a:ln>
        </p:spPr>
      </p:pic>
      <p:pic>
        <p:nvPicPr>
          <p:cNvPr id="2" name="Picture 1" descr="A child drawing on the ground&#10;&#10;Description automatically generated">
            <a:extLst>
              <a:ext uri="{FF2B5EF4-FFF2-40B4-BE49-F238E27FC236}">
                <a16:creationId xmlns:a16="http://schemas.microsoft.com/office/drawing/2014/main" id="{6EEF6F84-6933-86E6-7DFA-834109E780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660" b="20566"/>
          <a:stretch/>
        </p:blipFill>
        <p:spPr bwMode="auto">
          <a:xfrm>
            <a:off x="4932040" y="3847758"/>
            <a:ext cx="3706920" cy="2245538"/>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7" descr="IMG_4350.JPG">
            <a:extLst>
              <a:ext uri="{FF2B5EF4-FFF2-40B4-BE49-F238E27FC236}">
                <a16:creationId xmlns:a16="http://schemas.microsoft.com/office/drawing/2014/main" id="{F51076C2-64BA-4DD2-8F4B-94D611F110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789040"/>
            <a:ext cx="2808287" cy="22050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 descr="IMG_4412.JPG">
            <a:extLst>
              <a:ext uri="{FF2B5EF4-FFF2-40B4-BE49-F238E27FC236}">
                <a16:creationId xmlns:a16="http://schemas.microsoft.com/office/drawing/2014/main" id="{DAC6427D-024E-4FBF-AB7B-B6042808AE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2216" y="4340052"/>
            <a:ext cx="3132138" cy="22050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a:extLst>
              <a:ext uri="{FF2B5EF4-FFF2-40B4-BE49-F238E27FC236}">
                <a16:creationId xmlns:a16="http://schemas.microsoft.com/office/drawing/2014/main" id="{0B67DCFC-5CEC-490B-9957-45BD8C84759F}"/>
              </a:ext>
            </a:extLst>
          </p:cNvPr>
          <p:cNvSpPr txBox="1">
            <a:spLocks/>
          </p:cNvSpPr>
          <p:nvPr/>
        </p:nvSpPr>
        <p:spPr>
          <a:xfrm>
            <a:off x="2411760" y="412750"/>
            <a:ext cx="3384376" cy="8651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en-GB" sz="3700" dirty="0">
                <a:solidFill>
                  <a:schemeClr val="tx1"/>
                </a:solidFill>
                <a:latin typeface="Comic Sans MS" pitchFamily="66" charset="0"/>
              </a:rPr>
              <a:t>Mathematics</a:t>
            </a:r>
            <a:endParaRPr lang="en-US" sz="3700" dirty="0">
              <a:solidFill>
                <a:schemeClr val="tx1"/>
              </a:solidFill>
              <a:latin typeface="Comic Sans MS" pitchFamily="66" charset="0"/>
            </a:endParaRPr>
          </a:p>
        </p:txBody>
      </p:sp>
      <p:sp>
        <p:nvSpPr>
          <p:cNvPr id="31749" name="Rectangle 1"/>
          <p:cNvSpPr>
            <a:spLocks noChangeArrowheads="1"/>
          </p:cNvSpPr>
          <p:nvPr/>
        </p:nvSpPr>
        <p:spPr bwMode="auto">
          <a:xfrm>
            <a:off x="528638" y="1416050"/>
            <a:ext cx="8135937"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solidFill>
                  <a:schemeClr val="tx2"/>
                </a:solidFill>
                <a:latin typeface="Comic Sans MS" panose="030F0702030302020204" pitchFamily="66" charset="0"/>
              </a:rPr>
              <a:t>This area of learning includes counting, sorting, matching, seeking patterns, making connections, recognising relationships and working with numbers, shapes &amp; measures.</a:t>
            </a:r>
          </a:p>
          <a:p>
            <a:pPr eaLnBrk="1" hangingPunct="1"/>
            <a:endParaRPr lang="en-GB" altLang="en-US" dirty="0">
              <a:solidFill>
                <a:schemeClr val="tx2"/>
              </a:solidFill>
              <a:latin typeface="Comic Sans MS" panose="030F0702030302020204" pitchFamily="66" charset="0"/>
            </a:endParaRPr>
          </a:p>
          <a:p>
            <a:pPr eaLnBrk="1" hangingPunct="1"/>
            <a:r>
              <a:rPr lang="en-GB" altLang="en-US" dirty="0">
                <a:solidFill>
                  <a:schemeClr val="tx2"/>
                </a:solidFill>
                <a:latin typeface="Comic Sans MS" panose="030F0702030302020204" pitchFamily="66" charset="0"/>
              </a:rPr>
              <a:t>Mathematical understanding should be developed through stories, songs, games and imaginative play so that children enjoy using and experimenting with numbers, including numbers larger than 10.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2FF2D235-294B-461E-811B-2A4D2BD53352}"/>
              </a:ext>
            </a:extLst>
          </p:cNvPr>
          <p:cNvSpPr>
            <a:spLocks noGrp="1"/>
          </p:cNvSpPr>
          <p:nvPr>
            <p:ph type="title"/>
          </p:nvPr>
        </p:nvSpPr>
        <p:spPr>
          <a:xfrm>
            <a:off x="1043608" y="260350"/>
            <a:ext cx="7509842" cy="936625"/>
          </a:xfrm>
        </p:spPr>
        <p:txBody>
          <a:bodyPr/>
          <a:lstStyle/>
          <a:p>
            <a:pPr eaLnBrk="1" fontAlgn="auto" hangingPunct="1">
              <a:spcAft>
                <a:spcPts val="0"/>
              </a:spcAft>
              <a:defRPr/>
            </a:pPr>
            <a:r>
              <a:rPr lang="en-GB" sz="3700" dirty="0">
                <a:latin typeface="Comic Sans MS" pitchFamily="66" charset="0"/>
              </a:rPr>
              <a:t>Understanding</a:t>
            </a:r>
            <a:r>
              <a:rPr lang="en-GB" dirty="0">
                <a:latin typeface="Comic Sans MS" pitchFamily="66" charset="0"/>
              </a:rPr>
              <a:t> the World</a:t>
            </a:r>
            <a:endParaRPr lang="en-US" dirty="0">
              <a:latin typeface="Comic Sans MS" pitchFamily="66" charset="0"/>
            </a:endParaRPr>
          </a:p>
        </p:txBody>
      </p:sp>
      <p:pic>
        <p:nvPicPr>
          <p:cNvPr id="17413" name="Picture 12" descr="IMG_4764.JPG">
            <a:extLst>
              <a:ext uri="{FF2B5EF4-FFF2-40B4-BE49-F238E27FC236}">
                <a16:creationId xmlns:a16="http://schemas.microsoft.com/office/drawing/2014/main" id="{47A6C6FC-BFB8-44CE-8B95-95175AD853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6405" y="4005064"/>
            <a:ext cx="2736850" cy="22971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2A28634-4D9C-48CF-89F6-37FB142D3B2E}"/>
              </a:ext>
            </a:extLst>
          </p:cNvPr>
          <p:cNvSpPr/>
          <p:nvPr/>
        </p:nvSpPr>
        <p:spPr>
          <a:xfrm>
            <a:off x="250825" y="1260475"/>
            <a:ext cx="8642350" cy="1754326"/>
          </a:xfrm>
          <a:prstGeom prst="rect">
            <a:avLst/>
          </a:prstGeom>
        </p:spPr>
        <p:txBody>
          <a:bodyPr>
            <a:spAutoFit/>
          </a:bodyPr>
          <a:lstStyle/>
          <a:p>
            <a:pPr marL="265176" indent="-265176" eaLnBrk="1" fontAlgn="auto" hangingPunct="1">
              <a:spcAft>
                <a:spcPts val="0"/>
              </a:spcAft>
              <a:buFont typeface="Wingdings 2"/>
              <a:buChar char=""/>
              <a:defRPr/>
            </a:pPr>
            <a:r>
              <a:rPr lang="en-GB" dirty="0">
                <a:solidFill>
                  <a:schemeClr val="tx1">
                    <a:lumMod val="65000"/>
                    <a:lumOff val="35000"/>
                  </a:schemeClr>
                </a:solidFill>
                <a:latin typeface="Comic Sans MS" panose="030F0702030302020204" pitchFamily="66" charset="0"/>
              </a:rPr>
              <a:t>In this area of learning, children are developing the important knowledge, skills and understanding that help them to make sense of the world. </a:t>
            </a:r>
          </a:p>
          <a:p>
            <a:pPr marL="265176" indent="-265176" eaLnBrk="1" fontAlgn="auto" hangingPunct="1">
              <a:spcAft>
                <a:spcPts val="0"/>
              </a:spcAft>
              <a:buFont typeface="Wingdings 2"/>
              <a:buNone/>
              <a:defRPr/>
            </a:pPr>
            <a:r>
              <a:rPr lang="en-GB" dirty="0">
                <a:solidFill>
                  <a:schemeClr val="tx1">
                    <a:lumMod val="65000"/>
                    <a:lumOff val="35000"/>
                  </a:schemeClr>
                </a:solidFill>
                <a:latin typeface="Comic Sans MS" panose="030F0702030302020204" pitchFamily="66" charset="0"/>
              </a:rPr>
              <a:t> </a:t>
            </a:r>
          </a:p>
          <a:p>
            <a:pPr marL="265176" indent="-265176" eaLnBrk="1" fontAlgn="auto" hangingPunct="1">
              <a:spcAft>
                <a:spcPts val="0"/>
              </a:spcAft>
              <a:buFont typeface="Wingdings 2"/>
              <a:buChar char=""/>
              <a:defRPr/>
            </a:pPr>
            <a:r>
              <a:rPr lang="en-GB" dirty="0">
                <a:solidFill>
                  <a:schemeClr val="tx1">
                    <a:lumMod val="65000"/>
                    <a:lumOff val="35000"/>
                  </a:schemeClr>
                </a:solidFill>
                <a:latin typeface="Comic Sans MS" panose="030F0702030302020204" pitchFamily="66" charset="0"/>
              </a:rPr>
              <a:t>This forms the foundation for later work in science, design &amp; technology, history, geography within a technologically and ecologically diverse world</a:t>
            </a:r>
          </a:p>
          <a:p>
            <a:pPr eaLnBrk="1" fontAlgn="auto" hangingPunct="1">
              <a:spcAft>
                <a:spcPts val="0"/>
              </a:spcAft>
              <a:buFont typeface="Wingdings 2" panose="05020102010507070707" pitchFamily="18" charset="2"/>
              <a:buNone/>
              <a:defRPr/>
            </a:pPr>
            <a:endParaRPr lang="en-GB" dirty="0">
              <a:solidFill>
                <a:schemeClr val="tx2"/>
              </a:solidFill>
              <a:latin typeface="Comic Sans MS" panose="030F0702030302020204" pitchFamily="66" charset="0"/>
            </a:endParaRPr>
          </a:p>
        </p:txBody>
      </p:sp>
      <p:pic>
        <p:nvPicPr>
          <p:cNvPr id="7" name="Picture 6">
            <a:extLst>
              <a:ext uri="{FF2B5EF4-FFF2-40B4-BE49-F238E27FC236}">
                <a16:creationId xmlns:a16="http://schemas.microsoft.com/office/drawing/2014/main" id="{9A3590B2-4420-4AE9-BAC5-45A1BE3396B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566201"/>
            <a:ext cx="2606040" cy="1945640"/>
          </a:xfrm>
          <a:prstGeom prst="rect">
            <a:avLst/>
          </a:prstGeom>
          <a:noFill/>
          <a:ln>
            <a:noFill/>
          </a:ln>
        </p:spPr>
      </p:pic>
      <p:pic>
        <p:nvPicPr>
          <p:cNvPr id="4" name="Picture 3" descr="A child washing a tricycle&#10;&#10;Description automatically generated">
            <a:extLst>
              <a:ext uri="{FF2B5EF4-FFF2-40B4-BE49-F238E27FC236}">
                <a16:creationId xmlns:a16="http://schemas.microsoft.com/office/drawing/2014/main" id="{08F8BDD1-8EA0-FA4C-F7B0-A6F642D792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4539021"/>
            <a:ext cx="2376264" cy="17821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866A18-E4E0-4637-8069-DD2A49EFFADA}"/>
              </a:ext>
            </a:extLst>
          </p:cNvPr>
          <p:cNvSpPr>
            <a:spLocks noGrp="1"/>
          </p:cNvSpPr>
          <p:nvPr>
            <p:ph type="title"/>
          </p:nvPr>
        </p:nvSpPr>
        <p:spPr>
          <a:xfrm>
            <a:off x="457200" y="274638"/>
            <a:ext cx="8229600" cy="5746650"/>
          </a:xfrm>
        </p:spPr>
        <p:txBody>
          <a:bodyPr>
            <a:normAutofit/>
          </a:bodyPr>
          <a:lstStyle/>
          <a:p>
            <a:pPr algn="ctr"/>
            <a:r>
              <a:rPr lang="en-GB" dirty="0"/>
              <a:t>Welcome! </a:t>
            </a:r>
          </a:p>
        </p:txBody>
      </p:sp>
    </p:spTree>
    <p:extLst>
      <p:ext uri="{BB962C8B-B14F-4D97-AF65-F5344CB8AC3E}">
        <p14:creationId xmlns:p14="http://schemas.microsoft.com/office/powerpoint/2010/main" val="1917865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EC9714A4-D78B-47BA-A6E7-7D7E7365B235}"/>
              </a:ext>
            </a:extLst>
          </p:cNvPr>
          <p:cNvSpPr>
            <a:spLocks noGrp="1"/>
          </p:cNvSpPr>
          <p:nvPr>
            <p:ph type="title"/>
          </p:nvPr>
        </p:nvSpPr>
        <p:spPr>
          <a:xfrm>
            <a:off x="1043608" y="260350"/>
            <a:ext cx="7509842" cy="792163"/>
          </a:xfrm>
        </p:spPr>
        <p:txBody>
          <a:bodyPr/>
          <a:lstStyle/>
          <a:p>
            <a:pPr eaLnBrk="1" fontAlgn="auto" hangingPunct="1">
              <a:spcAft>
                <a:spcPts val="0"/>
              </a:spcAft>
              <a:defRPr/>
            </a:pPr>
            <a:r>
              <a:rPr lang="en-GB" sz="3700" dirty="0">
                <a:solidFill>
                  <a:schemeClr val="tx1"/>
                </a:solidFill>
                <a:latin typeface="Comic Sans MS" pitchFamily="66" charset="0"/>
              </a:rPr>
              <a:t>Expressive Arts and Design</a:t>
            </a:r>
            <a:endParaRPr lang="en-US" sz="3700" dirty="0">
              <a:solidFill>
                <a:schemeClr val="tx1"/>
              </a:solidFill>
              <a:latin typeface="Comic Sans MS" pitchFamily="66" charset="0"/>
            </a:endParaRPr>
          </a:p>
        </p:txBody>
      </p:sp>
      <p:pic>
        <p:nvPicPr>
          <p:cNvPr id="19459" name="Picture 7" descr="jan feb2013 141.JPG">
            <a:extLst>
              <a:ext uri="{FF2B5EF4-FFF2-40B4-BE49-F238E27FC236}">
                <a16:creationId xmlns:a16="http://schemas.microsoft.com/office/drawing/2014/main" id="{6A965B2A-4DF1-41A4-A6E4-5CE270CF1E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6646" y="4685665"/>
            <a:ext cx="3107354" cy="213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9" descr="jan feb2013 186.JPG">
            <a:extLst>
              <a:ext uri="{FF2B5EF4-FFF2-40B4-BE49-F238E27FC236}">
                <a16:creationId xmlns:a16="http://schemas.microsoft.com/office/drawing/2014/main" id="{C1C919D3-1F12-4414-A588-1606C878E18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9293" y="3837462"/>
            <a:ext cx="3107353" cy="19124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0" descr="IMAG0220.JPG">
            <a:extLst>
              <a:ext uri="{FF2B5EF4-FFF2-40B4-BE49-F238E27FC236}">
                <a16:creationId xmlns:a16="http://schemas.microsoft.com/office/drawing/2014/main" id="{9510B2D2-4654-4120-92E3-3545E42F652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711" y="2927471"/>
            <a:ext cx="2791582" cy="20423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1"/>
          <p:cNvSpPr>
            <a:spLocks noChangeArrowheads="1"/>
          </p:cNvSpPr>
          <p:nvPr/>
        </p:nvSpPr>
        <p:spPr bwMode="auto">
          <a:xfrm>
            <a:off x="395288" y="1236663"/>
            <a:ext cx="84248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5113" indent="-2651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2" panose="05020102010507070707" pitchFamily="18" charset="2"/>
              <a:buChar char=""/>
            </a:pPr>
            <a:r>
              <a:rPr lang="en-GB" altLang="en-US" dirty="0">
                <a:solidFill>
                  <a:schemeClr val="tx2"/>
                </a:solidFill>
                <a:latin typeface="Comic Sans MS" panose="030F0702030302020204" pitchFamily="66" charset="0"/>
              </a:rPr>
              <a:t>This area of learning includes art, music, dance, role-play and imaginative play.  </a:t>
            </a:r>
          </a:p>
          <a:p>
            <a:pPr eaLnBrk="1" hangingPunct="1">
              <a:buFont typeface="Wingdings 2" panose="05020102010507070707" pitchFamily="18" charset="2"/>
              <a:buNone/>
            </a:pPr>
            <a:endParaRPr lang="en-GB" altLang="en-US" dirty="0">
              <a:solidFill>
                <a:schemeClr val="tx2"/>
              </a:solidFill>
              <a:latin typeface="Comic Sans MS" panose="030F0702030302020204" pitchFamily="66" charset="0"/>
            </a:endParaRPr>
          </a:p>
          <a:p>
            <a:pPr eaLnBrk="1" hangingPunct="1">
              <a:buFont typeface="Wingdings 2" panose="05020102010507070707" pitchFamily="18" charset="2"/>
              <a:buChar char=""/>
            </a:pPr>
            <a:r>
              <a:rPr lang="en-GB" altLang="en-US" dirty="0">
                <a:solidFill>
                  <a:schemeClr val="tx2"/>
                </a:solidFill>
                <a:latin typeface="Comic Sans MS" panose="030F0702030302020204" pitchFamily="66" charset="0"/>
              </a:rPr>
              <a:t>Being creative enables children to make connections between one area of learning and another and so extend their understanding.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16B0F2D-88D9-4DF4-BB35-A93C6B532704}"/>
              </a:ext>
            </a:extLst>
          </p:cNvPr>
          <p:cNvPicPr>
            <a:picLocks noGrp="1" noChangeAspect="1"/>
          </p:cNvPicPr>
          <p:nvPr>
            <p:ph idx="1"/>
          </p:nvPr>
        </p:nvPicPr>
        <p:blipFill>
          <a:blip r:embed="rId2"/>
          <a:stretch>
            <a:fillRect/>
          </a:stretch>
        </p:blipFill>
        <p:spPr>
          <a:xfrm>
            <a:off x="971600" y="1043818"/>
            <a:ext cx="7272808" cy="5454607"/>
          </a:xfrm>
          <a:prstGeom prst="rect">
            <a:avLst/>
          </a:prstGeom>
        </p:spPr>
      </p:pic>
      <p:sp>
        <p:nvSpPr>
          <p:cNvPr id="3" name="Title 2">
            <a:extLst>
              <a:ext uri="{FF2B5EF4-FFF2-40B4-BE49-F238E27FC236}">
                <a16:creationId xmlns:a16="http://schemas.microsoft.com/office/drawing/2014/main" id="{DC80BCDE-B749-40D5-988B-201FCBFBCFA9}"/>
              </a:ext>
            </a:extLst>
          </p:cNvPr>
          <p:cNvSpPr>
            <a:spLocks noGrp="1"/>
          </p:cNvSpPr>
          <p:nvPr>
            <p:ph type="title"/>
          </p:nvPr>
        </p:nvSpPr>
        <p:spPr/>
        <p:txBody>
          <a:bodyPr>
            <a:normAutofit/>
          </a:bodyPr>
          <a:lstStyle/>
          <a:p>
            <a:pPr algn="ctr"/>
            <a:r>
              <a:rPr lang="en-GB" sz="3200" dirty="0"/>
              <a:t>OPAL (Observation of Play and Learning)</a:t>
            </a:r>
          </a:p>
        </p:txBody>
      </p:sp>
    </p:spTree>
    <p:extLst>
      <p:ext uri="{BB962C8B-B14F-4D97-AF65-F5344CB8AC3E}">
        <p14:creationId xmlns:p14="http://schemas.microsoft.com/office/powerpoint/2010/main" val="1526608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A4D234-33D1-4863-BAB1-18EA5FBC1185}"/>
              </a:ext>
            </a:extLst>
          </p:cNvPr>
          <p:cNvPicPr>
            <a:picLocks noChangeAspect="1"/>
          </p:cNvPicPr>
          <p:nvPr/>
        </p:nvPicPr>
        <p:blipFill>
          <a:blip r:embed="rId2"/>
          <a:stretch>
            <a:fillRect/>
          </a:stretch>
        </p:blipFill>
        <p:spPr>
          <a:xfrm>
            <a:off x="1763688" y="299601"/>
            <a:ext cx="6180632" cy="5735417"/>
          </a:xfrm>
          <a:prstGeom prst="rect">
            <a:avLst/>
          </a:prstGeom>
        </p:spPr>
      </p:pic>
    </p:spTree>
    <p:extLst>
      <p:ext uri="{BB962C8B-B14F-4D97-AF65-F5344CB8AC3E}">
        <p14:creationId xmlns:p14="http://schemas.microsoft.com/office/powerpoint/2010/main" val="1837964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B0744B-FC1C-4224-8CE4-69A092B9ECA3}"/>
              </a:ext>
            </a:extLst>
          </p:cNvPr>
          <p:cNvPicPr>
            <a:picLocks noChangeAspect="1"/>
          </p:cNvPicPr>
          <p:nvPr/>
        </p:nvPicPr>
        <p:blipFill>
          <a:blip r:embed="rId2"/>
          <a:stretch>
            <a:fillRect/>
          </a:stretch>
        </p:blipFill>
        <p:spPr>
          <a:xfrm>
            <a:off x="1907704" y="332656"/>
            <a:ext cx="5988424" cy="4753784"/>
          </a:xfrm>
          <a:prstGeom prst="rect">
            <a:avLst/>
          </a:prstGeom>
        </p:spPr>
      </p:pic>
      <p:pic>
        <p:nvPicPr>
          <p:cNvPr id="3" name="Picture 2">
            <a:extLst>
              <a:ext uri="{FF2B5EF4-FFF2-40B4-BE49-F238E27FC236}">
                <a16:creationId xmlns:a16="http://schemas.microsoft.com/office/drawing/2014/main" id="{6C7DD16F-7A09-4093-9D52-CBAB3C0226BE}"/>
              </a:ext>
            </a:extLst>
          </p:cNvPr>
          <p:cNvPicPr>
            <a:picLocks noChangeAspect="1"/>
          </p:cNvPicPr>
          <p:nvPr/>
        </p:nvPicPr>
        <p:blipFill>
          <a:blip r:embed="rId3"/>
          <a:stretch>
            <a:fillRect/>
          </a:stretch>
        </p:blipFill>
        <p:spPr>
          <a:xfrm>
            <a:off x="1979712" y="4869160"/>
            <a:ext cx="5916416" cy="1300772"/>
          </a:xfrm>
          <a:prstGeom prst="rect">
            <a:avLst/>
          </a:prstGeom>
        </p:spPr>
      </p:pic>
    </p:spTree>
    <p:extLst>
      <p:ext uri="{BB962C8B-B14F-4D97-AF65-F5344CB8AC3E}">
        <p14:creationId xmlns:p14="http://schemas.microsoft.com/office/powerpoint/2010/main" val="202441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B13BB511-6150-4555-ACE4-F6B15345BB7C}"/>
              </a:ext>
            </a:extLst>
          </p:cNvPr>
          <p:cNvPicPr>
            <a:picLocks noChangeAspect="1"/>
          </p:cNvPicPr>
          <p:nvPr/>
        </p:nvPicPr>
        <p:blipFill>
          <a:blip r:embed="rId2"/>
          <a:stretch>
            <a:fillRect/>
          </a:stretch>
        </p:blipFill>
        <p:spPr>
          <a:xfrm>
            <a:off x="752579" y="764704"/>
            <a:ext cx="7638841" cy="4525962"/>
          </a:xfrm>
          <a:prstGeom prst="rect">
            <a:avLst/>
          </a:prstGeom>
        </p:spPr>
      </p:pic>
    </p:spTree>
    <p:extLst>
      <p:ext uri="{BB962C8B-B14F-4D97-AF65-F5344CB8AC3E}">
        <p14:creationId xmlns:p14="http://schemas.microsoft.com/office/powerpoint/2010/main" val="2522030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B3370-93AC-4025-B410-03FBD807CE9B}"/>
              </a:ext>
            </a:extLst>
          </p:cNvPr>
          <p:cNvSpPr>
            <a:spLocks noGrp="1"/>
          </p:cNvSpPr>
          <p:nvPr>
            <p:ph type="title"/>
          </p:nvPr>
        </p:nvSpPr>
        <p:spPr/>
        <p:txBody>
          <a:bodyPr>
            <a:normAutofit fontScale="90000"/>
          </a:bodyPr>
          <a:lstStyle/>
          <a:p>
            <a:pPr algn="ctr">
              <a:defRPr/>
            </a:pPr>
            <a:r>
              <a:rPr lang="en-GB" altLang="en-US" dirty="0">
                <a:solidFill>
                  <a:schemeClr val="tx1"/>
                </a:solidFill>
                <a:effectLst>
                  <a:outerShdw blurRad="38100" dist="38100" dir="2700000" algn="tl">
                    <a:srgbClr val="000000">
                      <a:alpha val="43137"/>
                    </a:srgbClr>
                  </a:outerShdw>
                </a:effectLst>
                <a:latin typeface="Comic Sans MS" panose="030F0702030302020204" pitchFamily="66" charset="0"/>
              </a:rPr>
              <a:t>SEND (Special Educational Needs and/or Disability)</a:t>
            </a:r>
            <a:endParaRPr lang="en-GB" dirty="0">
              <a:solidFill>
                <a:schemeClr val="tx1"/>
              </a:solidFill>
              <a:effectLst>
                <a:outerShdw blurRad="38100" dist="38100" dir="2700000" algn="tl">
                  <a:srgbClr val="000000">
                    <a:alpha val="43137"/>
                  </a:srgbClr>
                </a:outerShdw>
              </a:effectLst>
              <a:latin typeface="Comic Sans MS" panose="030F0702030302020204" pitchFamily="66" charset="0"/>
            </a:endParaRPr>
          </a:p>
        </p:txBody>
      </p:sp>
      <p:sp>
        <p:nvSpPr>
          <p:cNvPr id="39939" name="Text Placeholder 2"/>
          <p:cNvSpPr>
            <a:spLocks noGrp="1"/>
          </p:cNvSpPr>
          <p:nvPr>
            <p:ph type="body" sz="half" idx="1"/>
          </p:nvPr>
        </p:nvSpPr>
        <p:spPr>
          <a:xfrm>
            <a:off x="685800" y="1752600"/>
            <a:ext cx="7989888" cy="3657600"/>
          </a:xfrm>
        </p:spPr>
        <p:txBody>
          <a:bodyPr/>
          <a:lstStyle/>
          <a:p>
            <a:r>
              <a:rPr lang="en-GB" altLang="en-US" dirty="0">
                <a:solidFill>
                  <a:schemeClr val="tx2"/>
                </a:solidFill>
                <a:latin typeface="Comic Sans MS" panose="030F0702030302020204" pitchFamily="66" charset="0"/>
              </a:rPr>
              <a:t>Federation SENCO – Sharon Wood</a:t>
            </a:r>
          </a:p>
          <a:p>
            <a:r>
              <a:rPr lang="en-GB" altLang="en-US" dirty="0">
                <a:solidFill>
                  <a:schemeClr val="tx2"/>
                </a:solidFill>
                <a:latin typeface="Comic Sans MS" panose="030F0702030302020204" pitchFamily="66" charset="0"/>
              </a:rPr>
              <a:t>An inclusive Nursery Environment</a:t>
            </a:r>
          </a:p>
          <a:p>
            <a:r>
              <a:rPr lang="en-GB" altLang="en-US" dirty="0">
                <a:solidFill>
                  <a:schemeClr val="tx2"/>
                </a:solidFill>
                <a:latin typeface="Comic Sans MS" panose="030F0702030302020204" pitchFamily="66" charset="0"/>
              </a:rPr>
              <a:t>A sensory Area base</a:t>
            </a:r>
          </a:p>
          <a:p>
            <a:r>
              <a:rPr lang="en-GB" altLang="en-US" dirty="0">
                <a:solidFill>
                  <a:schemeClr val="tx2"/>
                </a:solidFill>
                <a:latin typeface="Comic Sans MS" panose="030F0702030302020204" pitchFamily="66" charset="0"/>
              </a:rPr>
              <a:t>One to one support staff/enhanced ratio</a:t>
            </a:r>
          </a:p>
          <a:p>
            <a:r>
              <a:rPr lang="en-GB" altLang="en-US" dirty="0">
                <a:solidFill>
                  <a:schemeClr val="tx2"/>
                </a:solidFill>
                <a:latin typeface="Comic Sans MS" panose="030F0702030302020204" pitchFamily="66" charset="0"/>
              </a:rPr>
              <a:t>Close working with other professionals – IDS, Physio, SALT</a:t>
            </a:r>
          </a:p>
          <a:p>
            <a:r>
              <a:rPr lang="en-GB" altLang="en-US" dirty="0">
                <a:solidFill>
                  <a:schemeClr val="tx2"/>
                </a:solidFill>
                <a:latin typeface="Comic Sans MS" panose="030F0702030302020204" pitchFamily="66" charset="0"/>
              </a:rPr>
              <a:t>Educational Health and Care Plan pathways</a:t>
            </a:r>
          </a:p>
          <a:p>
            <a:endParaRPr lang="en-GB"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35D9D-93E6-4FF7-96A9-159BD6A45413}"/>
              </a:ext>
            </a:extLst>
          </p:cNvPr>
          <p:cNvSpPr>
            <a:spLocks noGrp="1"/>
          </p:cNvSpPr>
          <p:nvPr>
            <p:ph type="title"/>
          </p:nvPr>
        </p:nvSpPr>
        <p:spPr>
          <a:xfrm>
            <a:off x="685800" y="152400"/>
            <a:ext cx="7918648" cy="1600200"/>
          </a:xfrm>
        </p:spPr>
        <p:txBody>
          <a:bodyPr/>
          <a:lstStyle/>
          <a:p>
            <a:pPr algn="ctr">
              <a:defRPr/>
            </a:pPr>
            <a:r>
              <a:rPr lang="en-GB" dirty="0">
                <a:solidFill>
                  <a:schemeClr val="tx1"/>
                </a:solidFill>
                <a:latin typeface="Comic Sans MS" panose="030F0702030302020204" pitchFamily="66" charset="0"/>
              </a:rPr>
              <a:t>Fundamental Values</a:t>
            </a:r>
            <a:endParaRPr lang="en-US" dirty="0">
              <a:solidFill>
                <a:schemeClr val="tx1"/>
              </a:solidFill>
              <a:latin typeface="Comic Sans MS" panose="030F0702030302020204" pitchFamily="66" charset="0"/>
            </a:endParaRPr>
          </a:p>
        </p:txBody>
      </p:sp>
      <p:sp>
        <p:nvSpPr>
          <p:cNvPr id="3" name="Text Placeholder 2">
            <a:extLst>
              <a:ext uri="{FF2B5EF4-FFF2-40B4-BE49-F238E27FC236}">
                <a16:creationId xmlns:a16="http://schemas.microsoft.com/office/drawing/2014/main" id="{42294F5F-F2B8-4328-A2DD-F9F7F085ED64}"/>
              </a:ext>
            </a:extLst>
          </p:cNvPr>
          <p:cNvSpPr>
            <a:spLocks noGrp="1"/>
          </p:cNvSpPr>
          <p:nvPr>
            <p:ph type="body" sz="half" idx="1"/>
          </p:nvPr>
        </p:nvSpPr>
        <p:spPr>
          <a:xfrm>
            <a:off x="468313" y="1447800"/>
            <a:ext cx="8353425" cy="3657600"/>
          </a:xfrm>
        </p:spPr>
        <p:txBody>
          <a:bodyPr/>
          <a:lstStyle/>
          <a:p>
            <a:pPr marL="0" indent="0">
              <a:buFont typeface="Wingdings 2" pitchFamily="18" charset="2"/>
              <a:buNone/>
              <a:defRPr/>
            </a:pPr>
            <a:r>
              <a:rPr lang="en-GB" sz="2400" dirty="0">
                <a:solidFill>
                  <a:srgbClr val="000000"/>
                </a:solidFill>
                <a:latin typeface="Comic Sans MS" panose="030F0702030302020204" pitchFamily="66" charset="0"/>
              </a:rPr>
              <a:t>In our daily ethos and values we will be promoting the following four statements.</a:t>
            </a:r>
            <a:endParaRPr lang="en-US" sz="2400" dirty="0">
              <a:solidFill>
                <a:srgbClr val="000000"/>
              </a:solidFill>
              <a:latin typeface="Comic Sans MS" panose="030F0702030302020204" pitchFamily="66" charset="0"/>
            </a:endParaRPr>
          </a:p>
          <a:p>
            <a:pPr>
              <a:defRPr/>
            </a:pPr>
            <a:r>
              <a:rPr lang="en-US" sz="2400" dirty="0">
                <a:solidFill>
                  <a:srgbClr val="000000"/>
                </a:solidFill>
                <a:latin typeface="Comic Sans MS" panose="030F0702030302020204" pitchFamily="66" charset="0"/>
              </a:rPr>
              <a:t> Democracy: making decisions together </a:t>
            </a:r>
          </a:p>
          <a:p>
            <a:pPr>
              <a:defRPr/>
            </a:pPr>
            <a:r>
              <a:rPr lang="en-GB" sz="2400" dirty="0">
                <a:solidFill>
                  <a:srgbClr val="000000"/>
                </a:solidFill>
                <a:latin typeface="Comic Sans MS" panose="030F0702030302020204" pitchFamily="66" charset="0"/>
              </a:rPr>
              <a:t> Rule of law: understanding rules matter as cited in   Personal Social and Emotional development</a:t>
            </a:r>
          </a:p>
          <a:p>
            <a:pPr>
              <a:defRPr/>
            </a:pPr>
            <a:r>
              <a:rPr lang="en-GB" sz="2400" dirty="0">
                <a:solidFill>
                  <a:srgbClr val="000000"/>
                </a:solidFill>
                <a:latin typeface="Comic Sans MS" panose="030F0702030302020204" pitchFamily="66" charset="0"/>
              </a:rPr>
              <a:t> Individual liberty: freedom for all </a:t>
            </a:r>
          </a:p>
          <a:p>
            <a:pPr>
              <a:defRPr/>
            </a:pPr>
            <a:r>
              <a:rPr lang="en-GB" sz="2400" dirty="0">
                <a:solidFill>
                  <a:srgbClr val="000000"/>
                </a:solidFill>
                <a:latin typeface="Comic Sans MS" panose="030F0702030302020204" pitchFamily="66" charset="0"/>
              </a:rPr>
              <a:t>Mutual respect and acceptance: treat others as you want to be treated </a:t>
            </a:r>
          </a:p>
          <a:p>
            <a:pPr marL="109537" indent="0">
              <a:buFont typeface="Wingdings 3" panose="05040102010807070707" pitchFamily="18" charset="2"/>
              <a:buNone/>
              <a:defRPr/>
            </a:pPr>
            <a:r>
              <a:rPr lang="en-GB" sz="2400" dirty="0">
                <a:solidFill>
                  <a:srgbClr val="000000"/>
                </a:solidFill>
                <a:latin typeface="Comic Sans MS" panose="030F0702030302020204" pitchFamily="66" charset="0"/>
              </a:rPr>
              <a:t>	See the prospectus for further information.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Y:\NEW FOLDERS SEP13\ELIZABETH\Spring 2018 forest school pics\SAM_4706.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6026150" y="520700"/>
            <a:ext cx="2879725" cy="2160588"/>
          </a:xfrm>
          <a:noFill/>
        </p:spPr>
      </p:pic>
      <p:sp>
        <p:nvSpPr>
          <p:cNvPr id="3" name="Title 2">
            <a:extLst>
              <a:ext uri="{FF2B5EF4-FFF2-40B4-BE49-F238E27FC236}">
                <a16:creationId xmlns:a16="http://schemas.microsoft.com/office/drawing/2014/main" id="{0EA73855-FE93-40D7-8A65-E1B85D226574}"/>
              </a:ext>
            </a:extLst>
          </p:cNvPr>
          <p:cNvSpPr>
            <a:spLocks noGrp="1"/>
          </p:cNvSpPr>
          <p:nvPr>
            <p:ph type="ctrTitle" idx="4294967295"/>
          </p:nvPr>
        </p:nvSpPr>
        <p:spPr>
          <a:xfrm>
            <a:off x="539552" y="0"/>
            <a:ext cx="5328592" cy="981075"/>
          </a:xfrm>
        </p:spPr>
        <p:txBody>
          <a:bodyPr>
            <a:normAutofit/>
          </a:bodyPr>
          <a:lstStyle/>
          <a:p>
            <a:pPr>
              <a:defRPr/>
            </a:pPr>
            <a:r>
              <a:rPr lang="en-GB" sz="2000" dirty="0">
                <a:solidFill>
                  <a:schemeClr val="tx1"/>
                </a:solidFill>
                <a:latin typeface="Comic Sans MS" panose="030F0702030302020204" pitchFamily="66" charset="0"/>
              </a:rPr>
              <a:t>Our Forest and ecosystems at nursery</a:t>
            </a:r>
          </a:p>
        </p:txBody>
      </p:sp>
      <p:sp>
        <p:nvSpPr>
          <p:cNvPr id="5" name="Content Placeholder 4">
            <a:extLst>
              <a:ext uri="{FF2B5EF4-FFF2-40B4-BE49-F238E27FC236}">
                <a16:creationId xmlns:a16="http://schemas.microsoft.com/office/drawing/2014/main" id="{AAF86DAF-0DD8-4214-819B-C1030C5A9B05}"/>
              </a:ext>
            </a:extLst>
          </p:cNvPr>
          <p:cNvSpPr>
            <a:spLocks noGrp="1"/>
          </p:cNvSpPr>
          <p:nvPr>
            <p:ph type="subTitle" idx="4294967295"/>
          </p:nvPr>
        </p:nvSpPr>
        <p:spPr>
          <a:xfrm>
            <a:off x="238125" y="812800"/>
            <a:ext cx="5724525" cy="5280025"/>
          </a:xfrm>
        </p:spPr>
        <p:txBody>
          <a:bodyPr/>
          <a:lstStyle/>
          <a:p>
            <a:pPr marL="109537" indent="0">
              <a:buFont typeface="Wingdings 3" panose="05040102010807070707" pitchFamily="18" charset="2"/>
              <a:buNone/>
              <a:defRPr/>
            </a:pPr>
            <a:r>
              <a:rPr lang="en-GB" sz="1400" dirty="0">
                <a:latin typeface="Comic Sans MS" panose="030F0702030302020204" pitchFamily="66" charset="0"/>
              </a:rPr>
              <a:t>    </a:t>
            </a:r>
          </a:p>
          <a:p>
            <a:pPr marL="109537" indent="0">
              <a:buFont typeface="Wingdings 3" panose="05040102010807070707" pitchFamily="18" charset="2"/>
              <a:buNone/>
              <a:defRPr/>
            </a:pPr>
            <a:endParaRPr lang="en-GB" sz="1400" dirty="0">
              <a:latin typeface="Comic Sans MS" panose="030F0702030302020204" pitchFamily="66" charset="0"/>
            </a:endParaRPr>
          </a:p>
          <a:p>
            <a:pPr>
              <a:defRPr/>
            </a:pPr>
            <a:r>
              <a:rPr lang="en-GB" sz="1400" dirty="0">
                <a:latin typeface="Comic Sans MS" panose="030F0702030302020204" pitchFamily="66" charset="0"/>
              </a:rPr>
              <a:t>By participating in engaging, motivating and achievable tasks and activities in a woodland, children have an opportunity to develop intrinsic motivation, sound emotional and social skills. </a:t>
            </a:r>
          </a:p>
          <a:p>
            <a:pPr marL="109537" indent="0">
              <a:buFont typeface="Wingdings 3" panose="05040102010807070707" pitchFamily="18" charset="2"/>
              <a:buNone/>
              <a:defRPr/>
            </a:pPr>
            <a:endParaRPr lang="en-GB" sz="1400" dirty="0">
              <a:latin typeface="Comic Sans MS" panose="030F0702030302020204" pitchFamily="66" charset="0"/>
            </a:endParaRPr>
          </a:p>
          <a:p>
            <a:pPr>
              <a:defRPr/>
            </a:pPr>
            <a:r>
              <a:rPr lang="en-GB" sz="1400" dirty="0">
                <a:latin typeface="Comic Sans MS" panose="030F0702030302020204" pitchFamily="66" charset="0"/>
              </a:rPr>
              <a:t>Our children will have the opportunity to learn about the natural environment, how to handle risks and most importantly to use their own initiative to solve problems and co-operate with others. </a:t>
            </a:r>
          </a:p>
          <a:p>
            <a:pPr marL="109537" indent="0">
              <a:buFont typeface="Wingdings 3" panose="05040102010807070707" pitchFamily="18" charset="2"/>
              <a:buNone/>
              <a:defRPr/>
            </a:pPr>
            <a:endParaRPr lang="en-GB" sz="1400" dirty="0">
              <a:latin typeface="Comic Sans MS" panose="030F0702030302020204" pitchFamily="66" charset="0"/>
            </a:endParaRPr>
          </a:p>
          <a:p>
            <a:pPr>
              <a:defRPr/>
            </a:pPr>
            <a:r>
              <a:rPr lang="en-GB" sz="1400" dirty="0">
                <a:latin typeface="Comic Sans MS" panose="030F0702030302020204" pitchFamily="66" charset="0"/>
              </a:rPr>
              <a:t>We access our forest in all weathers (except for high winds and thunder and lightning storms). Children play, learn boundaries of behaviour; both physical and social, establish and grow in confidence, self-esteem and become self-motivated. </a:t>
            </a:r>
          </a:p>
          <a:p>
            <a:pPr marL="109537" indent="0">
              <a:buFont typeface="Wingdings 3" panose="05040102010807070707" pitchFamily="18" charset="2"/>
              <a:buNone/>
              <a:defRPr/>
            </a:pPr>
            <a:endParaRPr lang="en-GB" sz="1400" dirty="0">
              <a:latin typeface="Comic Sans MS" panose="030F0702030302020204" pitchFamily="66" charset="0"/>
            </a:endParaRPr>
          </a:p>
          <a:p>
            <a:pPr>
              <a:defRPr/>
            </a:pPr>
            <a:r>
              <a:rPr lang="en-GB" sz="1400" i="1" dirty="0">
                <a:latin typeface="Comic Sans MS" panose="030F0702030302020204" pitchFamily="66" charset="0"/>
              </a:rPr>
              <a:t>We are looking at our nursery ecosystem and how we can use our forest area to support our children in recognising the importance in looking after the natural world around us.</a:t>
            </a:r>
            <a:endParaRPr lang="en-GB" dirty="0"/>
          </a:p>
        </p:txBody>
      </p:sp>
      <p:pic>
        <p:nvPicPr>
          <p:cNvPr id="37893" name="Picture 3" descr="Y:\NEW FOLDERS SEP13\ELIZABETH\Spring 2018 forest school pics\SAM_47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650" y="3284538"/>
            <a:ext cx="288131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C3C3FFDA-37E4-4EDC-8869-EFE65B6E56D6}"/>
              </a:ext>
            </a:extLst>
          </p:cNvPr>
          <p:cNvSpPr txBox="1">
            <a:spLocks/>
          </p:cNvSpPr>
          <p:nvPr/>
        </p:nvSpPr>
        <p:spPr>
          <a:xfrm>
            <a:off x="2627313" y="260350"/>
            <a:ext cx="5926137" cy="792163"/>
          </a:xfrm>
          <a:prstGeom prst="rect">
            <a:avLst/>
          </a:prstGeom>
        </p:spPr>
        <p:txBody>
          <a:bodyPr>
            <a:normAutofit/>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en-GB" sz="3700" dirty="0">
                <a:solidFill>
                  <a:schemeClr val="tx1"/>
                </a:solidFill>
                <a:latin typeface="Comic Sans MS" pitchFamily="66" charset="0"/>
              </a:rPr>
              <a:t>Nursery Fund</a:t>
            </a:r>
            <a:endParaRPr lang="en-US" sz="3700" dirty="0">
              <a:solidFill>
                <a:schemeClr val="tx1"/>
              </a:solidFill>
              <a:latin typeface="Comic Sans MS" pitchFamily="66" charset="0"/>
            </a:endParaRPr>
          </a:p>
        </p:txBody>
      </p:sp>
      <p:sp>
        <p:nvSpPr>
          <p:cNvPr id="41987" name="Rectangle 5"/>
          <p:cNvSpPr>
            <a:spLocks noChangeArrowheads="1"/>
          </p:cNvSpPr>
          <p:nvPr/>
        </p:nvSpPr>
        <p:spPr bwMode="auto">
          <a:xfrm>
            <a:off x="395288" y="1412875"/>
            <a:ext cx="8158162" cy="354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GB" altLang="en-US" sz="2800" dirty="0">
                <a:latin typeface="Comic Sans MS" panose="030F0702030302020204" pitchFamily="66" charset="0"/>
              </a:rPr>
              <a:t>Every family is asked for a voluntary contribution of £1.50 per week, which </a:t>
            </a:r>
          </a:p>
          <a:p>
            <a:pPr eaLnBrk="1" hangingPunct="1">
              <a:lnSpc>
                <a:spcPct val="80000"/>
              </a:lnSpc>
            </a:pPr>
            <a:r>
              <a:rPr lang="en-GB" altLang="en-US" sz="2800" dirty="0">
                <a:latin typeface="Comic Sans MS" panose="030F0702030302020204" pitchFamily="66" charset="0"/>
              </a:rPr>
              <a:t>can be paid directly into Nursery account.</a:t>
            </a:r>
          </a:p>
          <a:p>
            <a:pPr eaLnBrk="1" hangingPunct="1">
              <a:lnSpc>
                <a:spcPct val="80000"/>
              </a:lnSpc>
              <a:buFont typeface="Wingdings 2" panose="05020102010507070707" pitchFamily="18" charset="2"/>
              <a:buNone/>
            </a:pPr>
            <a:endParaRPr lang="en-GB" altLang="en-US" sz="2800" dirty="0">
              <a:latin typeface="Comic Sans MS" panose="030F0702030302020204" pitchFamily="66" charset="0"/>
            </a:endParaRPr>
          </a:p>
          <a:p>
            <a:pPr eaLnBrk="1" hangingPunct="1">
              <a:lnSpc>
                <a:spcPct val="80000"/>
              </a:lnSpc>
            </a:pPr>
            <a:r>
              <a:rPr lang="en-GB" altLang="en-US" sz="2800" dirty="0">
                <a:latin typeface="Comic Sans MS" panose="030F0702030302020204" pitchFamily="66" charset="0"/>
              </a:rPr>
              <a:t>This is used to fund extension activities e.g. artists and storytellers</a:t>
            </a:r>
          </a:p>
          <a:p>
            <a:pPr eaLnBrk="1" hangingPunct="1">
              <a:lnSpc>
                <a:spcPct val="80000"/>
              </a:lnSpc>
            </a:pPr>
            <a:endParaRPr lang="en-GB" altLang="en-US" sz="2800" dirty="0">
              <a:latin typeface="Comic Sans MS" panose="030F0702030302020204" pitchFamily="66" charset="0"/>
            </a:endParaRPr>
          </a:p>
          <a:p>
            <a:pPr eaLnBrk="1" hangingPunct="1">
              <a:lnSpc>
                <a:spcPct val="80000"/>
              </a:lnSpc>
            </a:pPr>
            <a:r>
              <a:rPr lang="en-GB" altLang="en-US" sz="2800" dirty="0">
                <a:latin typeface="Comic Sans MS" panose="030F0702030302020204" pitchFamily="66" charset="0"/>
              </a:rPr>
              <a:t>It is also used to buy cooking ingredients, bulbs for planting and additional snack that is needed.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F326AD-01E2-4AE4-80E9-12E0A1D1C556}"/>
              </a:ext>
            </a:extLst>
          </p:cNvPr>
          <p:cNvSpPr>
            <a:spLocks noGrp="1"/>
          </p:cNvSpPr>
          <p:nvPr>
            <p:ph type="title"/>
          </p:nvPr>
        </p:nvSpPr>
        <p:spPr/>
        <p:txBody>
          <a:bodyPr/>
          <a:lstStyle/>
          <a:p>
            <a:pPr algn="ctr"/>
            <a:r>
              <a:rPr lang="en-GB" dirty="0"/>
              <a:t>Sponsorship</a:t>
            </a:r>
          </a:p>
        </p:txBody>
      </p:sp>
      <p:pic>
        <p:nvPicPr>
          <p:cNvPr id="5" name="Picture 4">
            <a:extLst>
              <a:ext uri="{FF2B5EF4-FFF2-40B4-BE49-F238E27FC236}">
                <a16:creationId xmlns:a16="http://schemas.microsoft.com/office/drawing/2014/main" id="{AD432241-D6E0-4514-B229-AEBAAA460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0179" y="1325106"/>
            <a:ext cx="3580013" cy="5082735"/>
          </a:xfrm>
          <a:prstGeom prst="rect">
            <a:avLst/>
          </a:prstGeom>
        </p:spPr>
      </p:pic>
    </p:spTree>
    <p:extLst>
      <p:ext uri="{BB962C8B-B14F-4D97-AF65-F5344CB8AC3E}">
        <p14:creationId xmlns:p14="http://schemas.microsoft.com/office/powerpoint/2010/main" val="1614071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hildren playing in a bathtub&#10;&#10;Description automatically generated">
            <a:extLst>
              <a:ext uri="{FF2B5EF4-FFF2-40B4-BE49-F238E27FC236}">
                <a16:creationId xmlns:a16="http://schemas.microsoft.com/office/drawing/2014/main" id="{1A181CC1-EA55-AEE8-9EDA-56B26CFCE9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4124786"/>
            <a:ext cx="3080779" cy="2310584"/>
          </a:xfrm>
          <a:prstGeom prst="rect">
            <a:avLst/>
          </a:prstGeom>
        </p:spPr>
      </p:pic>
      <p:sp>
        <p:nvSpPr>
          <p:cNvPr id="4098" name="Title 3">
            <a:extLst>
              <a:ext uri="{FF2B5EF4-FFF2-40B4-BE49-F238E27FC236}">
                <a16:creationId xmlns:a16="http://schemas.microsoft.com/office/drawing/2014/main" id="{70914DB8-63A4-4B9F-A25A-601EB3B9305E}"/>
              </a:ext>
            </a:extLst>
          </p:cNvPr>
          <p:cNvSpPr>
            <a:spLocks noGrp="1"/>
          </p:cNvSpPr>
          <p:nvPr>
            <p:ph type="title"/>
          </p:nvPr>
        </p:nvSpPr>
        <p:spPr>
          <a:xfrm>
            <a:off x="395288" y="398585"/>
            <a:ext cx="8229600" cy="4254551"/>
          </a:xfrm>
        </p:spPr>
        <p:txBody>
          <a:bodyPr>
            <a:normAutofit fontScale="90000"/>
          </a:bodyPr>
          <a:lstStyle/>
          <a:p>
            <a:pPr algn="ctr">
              <a:defRPr/>
            </a:pPr>
            <a:br>
              <a:rPr lang="en-GB" sz="2000" i="1" dirty="0"/>
            </a:br>
            <a:r>
              <a:rPr lang="en-GB" altLang="en-US" sz="3600" dirty="0">
                <a:solidFill>
                  <a:schemeClr val="tx1"/>
                </a:solidFill>
                <a:latin typeface="Comic Sans MS" panose="030F0702030302020204" pitchFamily="66" charset="0"/>
              </a:rPr>
              <a:t>OFSTED Report January 2019</a:t>
            </a:r>
            <a:br>
              <a:rPr lang="en-GB" altLang="en-US" sz="3600" dirty="0">
                <a:solidFill>
                  <a:schemeClr val="tx1"/>
                </a:solidFill>
                <a:latin typeface="Comic Sans MS" panose="030F0702030302020204" pitchFamily="66" charset="0"/>
              </a:rPr>
            </a:br>
            <a:br>
              <a:rPr lang="en-GB" altLang="en-US" sz="2400" dirty="0"/>
            </a:br>
            <a:r>
              <a:rPr lang="en-GB" alt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“The leadership team has maintained the outstanding quality of education in the school since the last (outstanding) inspection. </a:t>
            </a:r>
            <a:r>
              <a:rPr lang="en-GB"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Children acquire skills and knowledge through learning opportunities that are imaginative and fun. Adults also ensure that important reading, writing and mathematical knowledge and skills are woven into all aspects of learning. No opportunities are missed to practise counting or to recognise familiar letters and the sounds they make. You and your team are determined that all children will be as well prepared as they can be for the next stage in their education. </a:t>
            </a:r>
            <a:br>
              <a:rPr lang="en-GB" sz="2000" dirty="0">
                <a:effectLst/>
                <a:latin typeface="Tahoma" panose="020B0604030504040204" pitchFamily="34" charset="0"/>
                <a:ea typeface="Tahoma" panose="020B0604030504040204" pitchFamily="34" charset="0"/>
                <a:cs typeface="Tahoma" panose="020B0604030504040204" pitchFamily="34" charset="0"/>
              </a:rPr>
            </a:br>
            <a:br>
              <a:rPr lang="en-GB" altLang="en-US" sz="2000" dirty="0">
                <a:latin typeface="Tahoma" panose="020B0604030504040204" pitchFamily="34" charset="0"/>
                <a:ea typeface="Tahoma" panose="020B0604030504040204" pitchFamily="34" charset="0"/>
                <a:cs typeface="Tahoma" panose="020B0604030504040204" pitchFamily="34" charset="0"/>
              </a:rPr>
            </a:br>
            <a:br>
              <a:rPr lang="en-GB" sz="2000" b="0" dirty="0">
                <a:solidFill>
                  <a:srgbClr val="000000"/>
                </a:solidFill>
              </a:rPr>
            </a:br>
            <a:r>
              <a:rPr lang="en-GB" sz="2000" dirty="0">
                <a:solidFill>
                  <a:srgbClr val="FF0000"/>
                </a:solidFill>
                <a:latin typeface="Comic Sans MS" pitchFamily="66" charset="0"/>
              </a:rPr>
              <a:t>.</a:t>
            </a:r>
            <a:endParaRPr lang="en-US" sz="2000" dirty="0">
              <a:solidFill>
                <a:schemeClr val="tx1"/>
              </a:solidFill>
              <a:latin typeface="Comic Sans MS" pitchFamily="66" charset="0"/>
            </a:endParaRPr>
          </a:p>
        </p:txBody>
      </p:sp>
      <p:pic>
        <p:nvPicPr>
          <p:cNvPr id="2" name="Picture 1">
            <a:extLst>
              <a:ext uri="{FF2B5EF4-FFF2-40B4-BE49-F238E27FC236}">
                <a16:creationId xmlns:a16="http://schemas.microsoft.com/office/drawing/2014/main" id="{BEFF720E-99B9-C4B9-8155-CA8798CCA80D}"/>
              </a:ext>
            </a:extLst>
          </p:cNvPr>
          <p:cNvPicPr>
            <a:picLocks noChangeAspect="1"/>
          </p:cNvPicPr>
          <p:nvPr/>
        </p:nvPicPr>
        <p:blipFill>
          <a:blip r:embed="rId4"/>
          <a:stretch>
            <a:fillRect/>
          </a:stretch>
        </p:blipFill>
        <p:spPr>
          <a:xfrm>
            <a:off x="5364088" y="4124786"/>
            <a:ext cx="3078747" cy="231058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431007" y="1556792"/>
            <a:ext cx="61214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5113" indent="-2651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2" panose="05020102010507070707" pitchFamily="18" charset="2"/>
              <a:buChar char=""/>
            </a:pPr>
            <a:r>
              <a:rPr lang="en-GB" altLang="en-US" sz="2000" dirty="0">
                <a:solidFill>
                  <a:schemeClr val="tx2"/>
                </a:solidFill>
                <a:latin typeface="Comic Sans MS" panose="030F0702030302020204" pitchFamily="66" charset="0"/>
              </a:rPr>
              <a:t>Children may get messy at Nursery so please send them in old clothes – we support the children in getting to know the materials they are working with – paint, water, mud!</a:t>
            </a:r>
          </a:p>
          <a:p>
            <a:pPr eaLnBrk="1" hangingPunct="1">
              <a:buFont typeface="Wingdings 2" panose="05020102010507070707" pitchFamily="18" charset="2"/>
              <a:buNone/>
            </a:pPr>
            <a:endParaRPr lang="en-GB" altLang="en-US" sz="2000" dirty="0">
              <a:solidFill>
                <a:schemeClr val="tx2"/>
              </a:solidFill>
              <a:latin typeface="Comic Sans MS" panose="030F0702030302020204" pitchFamily="66" charset="0"/>
            </a:endParaRPr>
          </a:p>
          <a:p>
            <a:pPr eaLnBrk="1" hangingPunct="1">
              <a:buFont typeface="Wingdings 2" panose="05020102010507070707" pitchFamily="18" charset="2"/>
              <a:buChar char=""/>
            </a:pPr>
            <a:r>
              <a:rPr lang="en-GB" altLang="en-US" sz="2000" dirty="0">
                <a:solidFill>
                  <a:schemeClr val="tx2"/>
                </a:solidFill>
                <a:latin typeface="Comic Sans MS" panose="030F0702030302020204" pitchFamily="66" charset="0"/>
              </a:rPr>
              <a:t>Better still – send them in school sweatshirts and joggers / trousers &amp; school jackets.</a:t>
            </a:r>
          </a:p>
          <a:p>
            <a:pPr eaLnBrk="1" hangingPunct="1">
              <a:buFont typeface="Wingdings 2" panose="05020102010507070707" pitchFamily="18" charset="2"/>
              <a:buNone/>
            </a:pPr>
            <a:endParaRPr lang="en-GB" altLang="en-US" sz="2000" dirty="0">
              <a:solidFill>
                <a:schemeClr val="tx2"/>
              </a:solidFill>
              <a:latin typeface="Comic Sans MS" panose="030F0702030302020204" pitchFamily="66" charset="0"/>
            </a:endParaRPr>
          </a:p>
          <a:p>
            <a:pPr eaLnBrk="1" hangingPunct="1">
              <a:buFont typeface="Wingdings 2" panose="05020102010507070707" pitchFamily="18" charset="2"/>
              <a:buChar char=""/>
            </a:pPr>
            <a:r>
              <a:rPr lang="en-GB" altLang="en-US" sz="2000" dirty="0">
                <a:solidFill>
                  <a:schemeClr val="tx2"/>
                </a:solidFill>
                <a:latin typeface="Comic Sans MS" panose="030F0702030302020204" pitchFamily="66" charset="0"/>
              </a:rPr>
              <a:t>Cheap ‘school uniform’ is more economical and washes more easily</a:t>
            </a:r>
            <a:r>
              <a:rPr lang="en-GB" altLang="en-US" sz="2000" dirty="0">
                <a:latin typeface="Comic Sans MS" panose="030F0702030302020204" pitchFamily="66" charset="0"/>
              </a:rPr>
              <a:t> </a:t>
            </a:r>
            <a:r>
              <a:rPr lang="en-GB" altLang="en-US" sz="2000" dirty="0">
                <a:solidFill>
                  <a:schemeClr val="tx2"/>
                </a:solidFill>
                <a:latin typeface="Comic Sans MS" panose="030F0702030302020204" pitchFamily="66" charset="0"/>
              </a:rPr>
              <a:t>‘best’ clothes (see website for purchase information)</a:t>
            </a:r>
            <a:endParaRPr lang="en-GB" altLang="en-US" sz="2000" dirty="0">
              <a:latin typeface="Comic Sans MS" panose="030F0702030302020204" pitchFamily="66" charset="0"/>
            </a:endParaRPr>
          </a:p>
        </p:txBody>
      </p:sp>
      <p:sp>
        <p:nvSpPr>
          <p:cNvPr id="43011" name="Rectangle 2"/>
          <p:cNvSpPr>
            <a:spLocks noChangeArrowheads="1"/>
          </p:cNvSpPr>
          <p:nvPr/>
        </p:nvSpPr>
        <p:spPr bwMode="auto">
          <a:xfrm>
            <a:off x="1258888" y="692150"/>
            <a:ext cx="4897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3600" dirty="0">
                <a:solidFill>
                  <a:srgbClr val="FF0000"/>
                </a:solidFill>
              </a:rPr>
              <a:t>A word of warning!</a:t>
            </a:r>
          </a:p>
        </p:txBody>
      </p:sp>
      <p:pic>
        <p:nvPicPr>
          <p:cNvPr id="43012" name="Picture 7" descr="C:\Documents and Settings\charris\Local Settings\Temporary Internet Files\Content.IE5\BJVOIB53\MP9004393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1338263"/>
            <a:ext cx="1800225" cy="25622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A15B810-E325-4E12-B31E-A9940F6C9791}"/>
              </a:ext>
            </a:extLst>
          </p:cNvPr>
          <p:cNvPicPr>
            <a:picLocks noChangeAspect="1"/>
          </p:cNvPicPr>
          <p:nvPr/>
        </p:nvPicPr>
        <p:blipFill>
          <a:blip r:embed="rId3"/>
          <a:stretch>
            <a:fillRect/>
          </a:stretch>
        </p:blipFill>
        <p:spPr>
          <a:xfrm>
            <a:off x="6372200" y="4604349"/>
            <a:ext cx="2448521" cy="183077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a:xfrm>
            <a:off x="107950" y="1268413"/>
            <a:ext cx="8712200" cy="4525962"/>
          </a:xfrm>
        </p:spPr>
        <p:txBody>
          <a:bodyPr/>
          <a:lstStyle/>
          <a:p>
            <a:pPr eaLnBrk="1" hangingPunct="1"/>
            <a:endParaRPr lang="en-GB" altLang="en-US" sz="1100" dirty="0">
              <a:solidFill>
                <a:schemeClr val="bg1"/>
              </a:solidFill>
            </a:endParaRPr>
          </a:p>
          <a:p>
            <a:pPr eaLnBrk="1" hangingPunct="1"/>
            <a:r>
              <a:rPr lang="en-GB" altLang="en-US" sz="1600" dirty="0">
                <a:latin typeface="Comic Sans MS" panose="030F0702030302020204" pitchFamily="66" charset="0"/>
              </a:rPr>
              <a:t>The School has a legal responsibility under Section 175 of the Education Act 2002 to ‘</a:t>
            </a:r>
            <a:r>
              <a:rPr lang="en-GB" altLang="en-US" sz="1600" b="1" dirty="0">
                <a:latin typeface="Comic Sans MS" panose="030F0702030302020204" pitchFamily="66" charset="0"/>
              </a:rPr>
              <a:t>ensure arrangements  are in place to safeguard and promote the welfare of children</a:t>
            </a:r>
            <a:r>
              <a:rPr lang="en-GB" altLang="en-US" sz="1600" dirty="0">
                <a:latin typeface="Comic Sans MS" panose="030F0702030302020204" pitchFamily="66" charset="0"/>
              </a:rPr>
              <a:t>’.</a:t>
            </a:r>
          </a:p>
          <a:p>
            <a:pPr eaLnBrk="1" hangingPunct="1"/>
            <a:endParaRPr lang="en-GB" altLang="en-US" sz="800" dirty="0">
              <a:latin typeface="Comic Sans MS" panose="030F0702030302020204" pitchFamily="66" charset="0"/>
            </a:endParaRPr>
          </a:p>
          <a:p>
            <a:pPr eaLnBrk="1" hangingPunct="1"/>
            <a:r>
              <a:rPr lang="en-GB" altLang="en-US" sz="1600" dirty="0">
                <a:latin typeface="Comic Sans MS" panose="030F0702030302020204" pitchFamily="66" charset="0"/>
              </a:rPr>
              <a:t>Through their day-to-day contact with children and direct work with families all staff have a crucial role to play in noticing indicators of possible abuse or neglect. </a:t>
            </a:r>
            <a:r>
              <a:rPr lang="en-GB" altLang="en-US" sz="1600" dirty="0">
                <a:solidFill>
                  <a:schemeClr val="bg1"/>
                </a:solidFill>
                <a:latin typeface="Comic Sans MS" panose="030F0702030302020204" pitchFamily="66" charset="0"/>
              </a:rPr>
              <a:t>staff are trained to deal with this.</a:t>
            </a:r>
            <a:endParaRPr lang="en-GB" altLang="en-US" sz="800" dirty="0">
              <a:latin typeface="Comic Sans MS" panose="030F0702030302020204" pitchFamily="66" charset="0"/>
            </a:endParaRPr>
          </a:p>
          <a:p>
            <a:pPr eaLnBrk="1" hangingPunct="1"/>
            <a:r>
              <a:rPr lang="en-GB" altLang="en-US" sz="1600" dirty="0">
                <a:latin typeface="Comic Sans MS" panose="030F0702030302020204" pitchFamily="66" charset="0"/>
              </a:rPr>
              <a:t>Where concerns are raised there </a:t>
            </a:r>
            <a:r>
              <a:rPr lang="en-GB" altLang="en-US" sz="1600" b="1" dirty="0">
                <a:latin typeface="Comic Sans MS" panose="030F0702030302020204" pitchFamily="66" charset="0"/>
              </a:rPr>
              <a:t>is a legal duty </a:t>
            </a:r>
            <a:r>
              <a:rPr lang="en-GB" altLang="en-US" sz="1600" dirty="0">
                <a:latin typeface="Comic Sans MS" panose="030F0702030302020204" pitchFamily="66" charset="0"/>
              </a:rPr>
              <a:t>to refer these to the appropriate agency, namely Children’s Services.</a:t>
            </a:r>
          </a:p>
          <a:p>
            <a:pPr eaLnBrk="1" hangingPunct="1"/>
            <a:endParaRPr lang="en-GB" altLang="en-US" sz="800" dirty="0">
              <a:latin typeface="Comic Sans MS" panose="030F0702030302020204" pitchFamily="66" charset="0"/>
            </a:endParaRPr>
          </a:p>
          <a:p>
            <a:pPr eaLnBrk="1" hangingPunct="1"/>
            <a:r>
              <a:rPr lang="en-GB" altLang="en-US" sz="1600" dirty="0">
                <a:latin typeface="Comic Sans MS" panose="030F0702030302020204" pitchFamily="66" charset="0"/>
              </a:rPr>
              <a:t>When requested by such an agency, The School </a:t>
            </a:r>
            <a:r>
              <a:rPr lang="en-GB" altLang="en-US" sz="1600" b="1" dirty="0">
                <a:latin typeface="Comic Sans MS" panose="030F0702030302020204" pitchFamily="66" charset="0"/>
              </a:rPr>
              <a:t>must</a:t>
            </a:r>
            <a:r>
              <a:rPr lang="en-GB" altLang="en-US" sz="1600" dirty="0">
                <a:latin typeface="Comic Sans MS" panose="030F0702030302020204" pitchFamily="66" charset="0"/>
              </a:rPr>
              <a:t>  supply a report with regard to a child’s care, learning and development and attend any subsequent child protection meetings as required.</a:t>
            </a:r>
          </a:p>
          <a:p>
            <a:pPr eaLnBrk="1" hangingPunct="1"/>
            <a:endParaRPr lang="en-GB" altLang="en-US" sz="1600" dirty="0">
              <a:latin typeface="Comic Sans MS" panose="030F0702030302020204" pitchFamily="66" charset="0"/>
            </a:endParaRPr>
          </a:p>
          <a:p>
            <a:pPr eaLnBrk="1" hangingPunct="1"/>
            <a:r>
              <a:rPr lang="en-GB" altLang="en-US" sz="1600" dirty="0">
                <a:latin typeface="Comic Sans MS" panose="030F0702030302020204" pitchFamily="66" charset="0"/>
              </a:rPr>
              <a:t>The School is required to document all cause for concerns and we will discuss these with families’, unless that discussion could place a child at risk of harm </a:t>
            </a:r>
          </a:p>
          <a:p>
            <a:endParaRPr lang="en-GB" altLang="en-US" dirty="0"/>
          </a:p>
        </p:txBody>
      </p:sp>
      <p:sp>
        <p:nvSpPr>
          <p:cNvPr id="3" name="Title 2">
            <a:extLst>
              <a:ext uri="{FF2B5EF4-FFF2-40B4-BE49-F238E27FC236}">
                <a16:creationId xmlns:a16="http://schemas.microsoft.com/office/drawing/2014/main" id="{72F312AB-60E5-48F4-A8F2-189DA54E92E2}"/>
              </a:ext>
            </a:extLst>
          </p:cNvPr>
          <p:cNvSpPr>
            <a:spLocks noGrp="1"/>
          </p:cNvSpPr>
          <p:nvPr>
            <p:ph type="title"/>
          </p:nvPr>
        </p:nvSpPr>
        <p:spPr/>
        <p:txBody>
          <a:bodyPr/>
          <a:lstStyle/>
          <a:p>
            <a:pPr algn="ctr">
              <a:defRPr/>
            </a:pPr>
            <a:r>
              <a:rPr lang="en-GB" dirty="0">
                <a:solidFill>
                  <a:schemeClr val="tx1"/>
                </a:solidFill>
                <a:latin typeface="Comic Sans MS" panose="030F0702030302020204" pitchFamily="66" charset="0"/>
              </a:rPr>
              <a:t>Safeguarding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8E759A-CB64-4473-A6C3-99CA95C65070}"/>
              </a:ext>
            </a:extLst>
          </p:cNvPr>
          <p:cNvSpPr>
            <a:spLocks noGrp="1"/>
          </p:cNvSpPr>
          <p:nvPr>
            <p:ph idx="1"/>
          </p:nvPr>
        </p:nvSpPr>
        <p:spPr>
          <a:xfrm>
            <a:off x="1042988" y="882650"/>
            <a:ext cx="7931150" cy="5256213"/>
          </a:xfrm>
        </p:spPr>
        <p:txBody>
          <a:bodyPr/>
          <a:lstStyle/>
          <a:p>
            <a:pPr marL="265176" indent="-265176" eaLnBrk="1" fontAlgn="auto" hangingPunct="1">
              <a:spcAft>
                <a:spcPts val="0"/>
              </a:spcAft>
              <a:buFont typeface="Wingdings 2"/>
              <a:buChar char=""/>
              <a:defRPr/>
            </a:pPr>
            <a:r>
              <a:rPr lang="en-GB" sz="2000" b="1" dirty="0">
                <a:solidFill>
                  <a:schemeClr val="tx2"/>
                </a:solidFill>
                <a:latin typeface="Comic Sans MS" panose="030F0702030302020204" pitchFamily="66" charset="0"/>
              </a:rPr>
              <a:t>Please ensure the Gate is shut at all times!</a:t>
            </a:r>
          </a:p>
          <a:p>
            <a:pPr marL="265176" indent="-265176" eaLnBrk="1" fontAlgn="auto" hangingPunct="1">
              <a:spcAft>
                <a:spcPts val="0"/>
              </a:spcAft>
              <a:buFontTx/>
              <a:buNone/>
              <a:defRPr/>
            </a:pPr>
            <a:endParaRPr lang="en-GB" sz="800" dirty="0">
              <a:solidFill>
                <a:schemeClr val="tx2"/>
              </a:solidFill>
              <a:latin typeface="Comic Sans MS" panose="030F0702030302020204" pitchFamily="66" charset="0"/>
            </a:endParaRPr>
          </a:p>
          <a:p>
            <a:pPr marL="265176" indent="-265176" eaLnBrk="1" fontAlgn="auto" hangingPunct="1">
              <a:spcAft>
                <a:spcPts val="0"/>
              </a:spcAft>
              <a:buFont typeface="Wingdings 2"/>
              <a:buChar char=""/>
              <a:defRPr/>
            </a:pPr>
            <a:r>
              <a:rPr lang="en-GB" sz="2000" dirty="0">
                <a:solidFill>
                  <a:schemeClr val="tx2"/>
                </a:solidFill>
                <a:latin typeface="Comic Sans MS" panose="030F0702030302020204" pitchFamily="66" charset="0"/>
              </a:rPr>
              <a:t>Please do not park cars across neighbours driveways or on the yellow zig-zags outside school. Please do not park on the double yellow lines.</a:t>
            </a:r>
          </a:p>
          <a:p>
            <a:pPr marL="265176" indent="-265176" eaLnBrk="1" fontAlgn="auto" hangingPunct="1">
              <a:spcAft>
                <a:spcPts val="0"/>
              </a:spcAft>
              <a:buFont typeface="Wingdings 2"/>
              <a:buChar char=""/>
              <a:defRPr/>
            </a:pPr>
            <a:endParaRPr lang="en-GB" sz="800" dirty="0">
              <a:solidFill>
                <a:schemeClr val="tx2"/>
              </a:solidFill>
              <a:latin typeface="Comic Sans MS" panose="030F0702030302020204" pitchFamily="66" charset="0"/>
            </a:endParaRPr>
          </a:p>
          <a:p>
            <a:pPr marL="265176" indent="-265176" eaLnBrk="1" fontAlgn="auto" hangingPunct="1">
              <a:spcAft>
                <a:spcPts val="0"/>
              </a:spcAft>
              <a:buFont typeface="Wingdings 2"/>
              <a:buChar char=""/>
              <a:defRPr/>
            </a:pPr>
            <a:r>
              <a:rPr lang="en-GB" sz="2000" dirty="0">
                <a:solidFill>
                  <a:schemeClr val="tx2"/>
                </a:solidFill>
                <a:latin typeface="Comic Sans MS" panose="030F0702030302020204" pitchFamily="66" charset="0"/>
              </a:rPr>
              <a:t>No smoking (including E-cigarettes) on site</a:t>
            </a:r>
          </a:p>
          <a:p>
            <a:pPr marL="265176" indent="-265176" eaLnBrk="1" fontAlgn="auto" hangingPunct="1">
              <a:spcAft>
                <a:spcPts val="0"/>
              </a:spcAft>
              <a:buFontTx/>
              <a:buNone/>
              <a:defRPr/>
            </a:pPr>
            <a:endParaRPr lang="en-GB" sz="800" dirty="0">
              <a:solidFill>
                <a:schemeClr val="tx2"/>
              </a:solidFill>
              <a:latin typeface="Comic Sans MS" panose="030F0702030302020204" pitchFamily="66" charset="0"/>
            </a:endParaRPr>
          </a:p>
          <a:p>
            <a:pPr marL="265176" indent="-265176" eaLnBrk="1" fontAlgn="auto" hangingPunct="1">
              <a:spcAft>
                <a:spcPts val="0"/>
              </a:spcAft>
              <a:buFont typeface="Wingdings 2"/>
              <a:buChar char=""/>
              <a:defRPr/>
            </a:pPr>
            <a:r>
              <a:rPr lang="en-GB" sz="2000" dirty="0">
                <a:solidFill>
                  <a:schemeClr val="tx2"/>
                </a:solidFill>
                <a:latin typeface="Comic Sans MS" panose="030F0702030302020204" pitchFamily="66" charset="0"/>
              </a:rPr>
              <a:t>No dogs on site </a:t>
            </a:r>
            <a:r>
              <a:rPr lang="en-GB" sz="2000" dirty="0">
                <a:latin typeface="Comic Sans MS" panose="030F0702030302020204" pitchFamily="66" charset="0"/>
              </a:rPr>
              <a:t>(except for guide dogs). </a:t>
            </a:r>
            <a:endParaRPr lang="en-GB" sz="2000" dirty="0">
              <a:solidFill>
                <a:schemeClr val="tx2"/>
              </a:solidFill>
              <a:latin typeface="Comic Sans MS" panose="030F0702030302020204" pitchFamily="66" charset="0"/>
            </a:endParaRPr>
          </a:p>
          <a:p>
            <a:pPr marL="265176" indent="-265176" eaLnBrk="1" fontAlgn="auto" hangingPunct="1">
              <a:spcAft>
                <a:spcPts val="0"/>
              </a:spcAft>
              <a:buFontTx/>
              <a:buNone/>
              <a:defRPr/>
            </a:pPr>
            <a:endParaRPr lang="en-GB" sz="800" dirty="0">
              <a:solidFill>
                <a:schemeClr val="tx2"/>
              </a:solidFill>
              <a:effectLst>
                <a:outerShdw blurRad="38100" dist="38100" dir="2700000" algn="tl">
                  <a:srgbClr val="000000">
                    <a:alpha val="43137"/>
                  </a:srgbClr>
                </a:outerShdw>
              </a:effectLst>
              <a:latin typeface="Comic Sans MS" panose="030F0702030302020204" pitchFamily="66" charset="0"/>
            </a:endParaRPr>
          </a:p>
          <a:p>
            <a:pPr marL="265176" indent="-265176" eaLnBrk="1" fontAlgn="auto" hangingPunct="1">
              <a:spcAft>
                <a:spcPts val="0"/>
              </a:spcAft>
              <a:buFont typeface="Wingdings 2"/>
              <a:buChar char=""/>
              <a:defRPr/>
            </a:pPr>
            <a:r>
              <a:rPr lang="en-GB" sz="2000" dirty="0">
                <a:solidFill>
                  <a:schemeClr val="tx2"/>
                </a:solidFill>
                <a:latin typeface="Comic Sans MS" panose="030F0702030302020204" pitchFamily="66" charset="0"/>
              </a:rPr>
              <a:t>Sensible clothing – Autumn / Winter: coat, hat &amp; gloves </a:t>
            </a:r>
          </a:p>
          <a:p>
            <a:pPr marL="282575" lvl="1" indent="0" eaLnBrk="1" fontAlgn="auto" hangingPunct="1">
              <a:spcAft>
                <a:spcPts val="0"/>
              </a:spcAft>
              <a:buFont typeface="Verdana" panose="020B0604030504040204" pitchFamily="34" charset="0"/>
              <a:buNone/>
              <a:defRPr/>
            </a:pPr>
            <a:r>
              <a:rPr lang="en-GB" sz="1900" dirty="0">
                <a:solidFill>
                  <a:schemeClr val="tx2"/>
                </a:solidFill>
                <a:latin typeface="Comic Sans MS" panose="030F0702030302020204" pitchFamily="66" charset="0"/>
              </a:rPr>
              <a:t>Summer: a light coat and sun hat and covered shoulders at all times</a:t>
            </a:r>
          </a:p>
          <a:p>
            <a:pPr marL="265176" indent="-265176" eaLnBrk="1" fontAlgn="auto" hangingPunct="1">
              <a:spcAft>
                <a:spcPts val="0"/>
              </a:spcAft>
              <a:buFontTx/>
              <a:buNone/>
              <a:defRPr/>
            </a:pPr>
            <a:endParaRPr lang="en-GB" sz="800" dirty="0">
              <a:solidFill>
                <a:schemeClr val="tx2"/>
              </a:solidFill>
              <a:latin typeface="Comic Sans MS" panose="030F0702030302020204" pitchFamily="66" charset="0"/>
            </a:endParaRPr>
          </a:p>
          <a:p>
            <a:pPr marL="265176" indent="-265176" eaLnBrk="1" fontAlgn="auto" hangingPunct="1">
              <a:spcAft>
                <a:spcPts val="0"/>
              </a:spcAft>
              <a:buFont typeface="Wingdings 2"/>
              <a:buChar char=""/>
              <a:defRPr/>
            </a:pPr>
            <a:r>
              <a:rPr lang="en-GB" sz="2000" dirty="0">
                <a:solidFill>
                  <a:schemeClr val="tx2"/>
                </a:solidFill>
                <a:latin typeface="Comic Sans MS" panose="030F0702030302020204" pitchFamily="66" charset="0"/>
              </a:rPr>
              <a:t>Sensible shoes only please ! No flip flops, high heels etc</a:t>
            </a:r>
          </a:p>
          <a:p>
            <a:pPr marL="265176" indent="-265176" eaLnBrk="1" fontAlgn="auto" hangingPunct="1">
              <a:spcAft>
                <a:spcPts val="0"/>
              </a:spcAft>
              <a:buFont typeface="Wingdings 2"/>
              <a:buChar char=""/>
              <a:defRPr/>
            </a:pPr>
            <a:endParaRPr lang="en-GB" sz="2000" dirty="0">
              <a:solidFill>
                <a:schemeClr val="tx2"/>
              </a:solidFill>
              <a:latin typeface="Comic Sans MS" panose="030F0702030302020204" pitchFamily="66" charset="0"/>
            </a:endParaRPr>
          </a:p>
          <a:p>
            <a:pPr marL="0" indent="0">
              <a:buFont typeface="Wingdings 2" panose="05020102010507070707" pitchFamily="18" charset="2"/>
              <a:buNone/>
              <a:defRPr/>
            </a:pPr>
            <a:r>
              <a:rPr lang="en-GB" sz="1200" dirty="0">
                <a:latin typeface="Comic Sans MS" panose="030F0702030302020204" pitchFamily="66" charset="0"/>
              </a:rPr>
              <a:t>Ofsted January 2019</a:t>
            </a:r>
          </a:p>
          <a:p>
            <a:pPr>
              <a:defRPr/>
            </a:pPr>
            <a:r>
              <a:rPr lang="en-GB" sz="1200" dirty="0">
                <a:latin typeface="Comic Sans MS" panose="030F0702030302020204" pitchFamily="66" charset="0"/>
              </a:rPr>
              <a:t>Keeping children safe is a high priority and a central part of the school’s work.. 	</a:t>
            </a:r>
          </a:p>
          <a:p>
            <a:pPr>
              <a:defRPr/>
            </a:pPr>
            <a:endParaRPr lang="en-GB" dirty="0"/>
          </a:p>
        </p:txBody>
      </p:sp>
      <p:sp>
        <p:nvSpPr>
          <p:cNvPr id="3" name="Title 2">
            <a:extLst>
              <a:ext uri="{FF2B5EF4-FFF2-40B4-BE49-F238E27FC236}">
                <a16:creationId xmlns:a16="http://schemas.microsoft.com/office/drawing/2014/main" id="{095722C0-E20D-410D-958C-BD2025F52CB1}"/>
              </a:ext>
            </a:extLst>
          </p:cNvPr>
          <p:cNvSpPr>
            <a:spLocks noGrp="1"/>
          </p:cNvSpPr>
          <p:nvPr>
            <p:ph type="title"/>
          </p:nvPr>
        </p:nvSpPr>
        <p:spPr/>
        <p:txBody>
          <a:bodyPr>
            <a:normAutofit fontScale="90000"/>
          </a:bodyPr>
          <a:lstStyle/>
          <a:p>
            <a:pPr algn="ctr">
              <a:defRPr/>
            </a:pPr>
            <a:r>
              <a:rPr lang="en-GB" sz="4000" dirty="0">
                <a:latin typeface="Comic Sans MS" panose="030F0702030302020204" pitchFamily="66" charset="0"/>
              </a:rPr>
              <a:t>Safety on site</a:t>
            </a:r>
            <a:br>
              <a:rPr lang="en-GB" sz="3700" dirty="0">
                <a:latin typeface="Comic Sans MS" panose="030F0702030302020204" pitchFamily="66" charset="0"/>
              </a:rPr>
            </a:br>
            <a:endParaRPr lang="en-GB" sz="3700" dirty="0">
              <a:latin typeface="Comic Sans MS" panose="030F0702030302020204" pitchFamily="66"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EA7406-F972-478A-B2A1-7927219337A8}"/>
              </a:ext>
            </a:extLst>
          </p:cNvPr>
          <p:cNvSpPr/>
          <p:nvPr/>
        </p:nvSpPr>
        <p:spPr>
          <a:xfrm>
            <a:off x="179512" y="332656"/>
            <a:ext cx="8784976" cy="5415457"/>
          </a:xfrm>
          <a:prstGeom prst="rect">
            <a:avLst/>
          </a:prstGeom>
        </p:spPr>
        <p:txBody>
          <a:bodyPr wrap="square">
            <a:spAutoFit/>
          </a:bodyPr>
          <a:lstStyle/>
          <a:p>
            <a:pPr>
              <a:lnSpc>
                <a:spcPct val="107000"/>
              </a:lnSpc>
              <a:spcAft>
                <a:spcPts val="0"/>
              </a:spcAft>
            </a:pPr>
            <a:endParaRPr lang="en-GB" sz="1600" b="1" dirty="0">
              <a:solidFill>
                <a:srgbClr val="000000"/>
              </a:solidFill>
              <a:latin typeface="Signika"/>
              <a:ea typeface="Times New Roman" panose="02020603050405020304" pitchFamily="18" charset="0"/>
            </a:endParaRPr>
          </a:p>
          <a:p>
            <a:pPr>
              <a:lnSpc>
                <a:spcPct val="107000"/>
              </a:lnSpc>
              <a:spcAft>
                <a:spcPts val="0"/>
              </a:spcAft>
            </a:pPr>
            <a:r>
              <a:rPr lang="en-GB" sz="1600" b="1" dirty="0">
                <a:solidFill>
                  <a:srgbClr val="000000"/>
                </a:solidFill>
                <a:latin typeface="Signika"/>
                <a:ea typeface="Times New Roman" panose="02020603050405020304" pitchFamily="18" charset="0"/>
              </a:rPr>
              <a:t>Protective Behaviours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0"/>
              </a:spcAft>
            </a:pPr>
            <a:r>
              <a:rPr lang="en-GB" sz="1600" dirty="0">
                <a:solidFill>
                  <a:srgbClr val="717070"/>
                </a:solidFill>
                <a:latin typeface="Signika"/>
                <a:ea typeface="Times New Roman" panose="02020603050405020304" pitchFamily="18"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0"/>
              </a:spcAft>
            </a:pPr>
            <a:r>
              <a:rPr lang="en-GB" sz="1600" dirty="0">
                <a:solidFill>
                  <a:srgbClr val="717070"/>
                </a:solidFill>
                <a:latin typeface="Signika"/>
                <a:ea typeface="Times New Roman" panose="02020603050405020304" pitchFamily="18" charset="0"/>
              </a:rPr>
              <a:t>Protective Behaviours is a framework for </a:t>
            </a:r>
            <a:r>
              <a:rPr lang="en-GB" sz="1600" b="1" dirty="0">
                <a:solidFill>
                  <a:srgbClr val="717070"/>
                </a:solidFill>
                <a:latin typeface="Signika"/>
                <a:ea typeface="Times New Roman" panose="02020603050405020304" pitchFamily="18" charset="0"/>
              </a:rPr>
              <a:t>personal safety</a:t>
            </a:r>
            <a:r>
              <a:rPr lang="en-GB" sz="1600" dirty="0">
                <a:solidFill>
                  <a:srgbClr val="717070"/>
                </a:solidFill>
                <a:latin typeface="Signika"/>
                <a:ea typeface="Times New Roman" panose="02020603050405020304" pitchFamily="18" charset="0"/>
              </a:rPr>
              <a:t> consisting of </a:t>
            </a:r>
            <a:r>
              <a:rPr lang="en-GB" sz="1600" b="1" u="sng" dirty="0">
                <a:solidFill>
                  <a:srgbClr val="717070"/>
                </a:solidFill>
                <a:latin typeface="Signika"/>
                <a:ea typeface="Times New Roman" panose="02020603050405020304" pitchFamily="18" charset="0"/>
              </a:rPr>
              <a:t>2 Themes</a:t>
            </a:r>
            <a:r>
              <a:rPr lang="en-GB" sz="1600" dirty="0">
                <a:solidFill>
                  <a:srgbClr val="717070"/>
                </a:solidFill>
                <a:latin typeface="Signika"/>
                <a:ea typeface="Times New Roman" panose="02020603050405020304" pitchFamily="18" charset="0"/>
              </a:rPr>
              <a:t> and </a:t>
            </a:r>
            <a:r>
              <a:rPr lang="en-GB" sz="1600" b="1" u="sng" dirty="0">
                <a:solidFill>
                  <a:srgbClr val="717070"/>
                </a:solidFill>
                <a:latin typeface="Signika"/>
                <a:ea typeface="Times New Roman" panose="02020603050405020304" pitchFamily="18" charset="0"/>
              </a:rPr>
              <a:t>7 Strategies</a:t>
            </a:r>
            <a:r>
              <a:rPr lang="en-GB" sz="1600" dirty="0">
                <a:solidFill>
                  <a:srgbClr val="717070"/>
                </a:solidFill>
                <a:latin typeface="Signika"/>
                <a:ea typeface="Times New Roman" panose="02020603050405020304" pitchFamily="18" charset="0"/>
              </a:rPr>
              <a:t>. This is very different from the ‘lock your doors’, restrictive approach to personal safety - it is a dynamic, confidence building, empowering approach that links safety with having adventures and taking risks.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0"/>
              </a:spcAft>
            </a:pPr>
            <a:r>
              <a:rPr lang="en-GB" sz="1600" dirty="0">
                <a:solidFill>
                  <a:srgbClr val="717070"/>
                </a:solidFill>
                <a:latin typeface="Signika"/>
                <a:ea typeface="Times New Roman" panose="02020603050405020304" pitchFamily="18"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0"/>
              </a:spcAft>
            </a:pPr>
            <a:r>
              <a:rPr lang="en-GB" sz="1600" b="1" dirty="0">
                <a:solidFill>
                  <a:srgbClr val="717070"/>
                </a:solidFill>
                <a:latin typeface="Signika"/>
                <a:ea typeface="Times New Roman" panose="02020603050405020304" pitchFamily="18" charset="0"/>
              </a:rPr>
              <a:t>‘We all have the right to feel safe all the time.’</a:t>
            </a:r>
          </a:p>
          <a:p>
            <a:pPr>
              <a:lnSpc>
                <a:spcPts val="1680"/>
              </a:lnSpc>
              <a:spcAft>
                <a:spcPts val="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0"/>
              </a:spcAft>
            </a:pPr>
            <a:r>
              <a:rPr lang="en-GB" sz="1600" b="1" dirty="0">
                <a:solidFill>
                  <a:srgbClr val="717070"/>
                </a:solidFill>
                <a:latin typeface="Signika"/>
                <a:ea typeface="Times New Roman" panose="02020603050405020304" pitchFamily="18" charset="0"/>
              </a:rPr>
              <a:t>‘We can talk with someone about anything, even if it feels awful or small.’</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0"/>
              </a:spcAft>
            </a:pPr>
            <a:r>
              <a:rPr lang="en-GB" sz="1600" b="1" dirty="0">
                <a:solidFill>
                  <a:srgbClr val="717070"/>
                </a:solidFill>
                <a:latin typeface="Signika"/>
                <a:ea typeface="Times New Roman" panose="02020603050405020304" pitchFamily="18"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0"/>
              </a:spcAft>
            </a:pPr>
            <a:r>
              <a:rPr lang="en-GB" sz="1600" dirty="0">
                <a:solidFill>
                  <a:srgbClr val="717070"/>
                </a:solidFill>
                <a:latin typeface="Signika"/>
                <a:ea typeface="Times New Roman" panose="02020603050405020304" pitchFamily="18" charset="0"/>
              </a:rPr>
              <a:t>PBs encourages the development of a clear ‘support network’ which we can call upon having identified that we are feeling unsafe. On the support network we would ideally have 5 people who might be able to help us do some </a:t>
            </a:r>
            <a:r>
              <a:rPr lang="en-GB" sz="1600" b="1" dirty="0">
                <a:solidFill>
                  <a:srgbClr val="717070"/>
                </a:solidFill>
                <a:latin typeface="Signika"/>
                <a:ea typeface="Times New Roman" panose="02020603050405020304" pitchFamily="18" charset="0"/>
              </a:rPr>
              <a:t>problem solving</a:t>
            </a:r>
            <a:r>
              <a:rPr lang="en-GB" sz="1600" dirty="0">
                <a:solidFill>
                  <a:srgbClr val="717070"/>
                </a:solidFill>
                <a:latin typeface="Signika"/>
                <a:ea typeface="Times New Roman" panose="02020603050405020304" pitchFamily="18" charset="0"/>
              </a:rPr>
              <a:t>. They might be people who ask questions so that we can come up with our own solutions; they might be people who actually give some advice; they could be friends or family or people at the end of a help line - sometimes it’s easier to ‘phone a help line as they, and us, remain anonymous. It doesn’t necessarily have to be about something that’s really terrible; it might be that we need to mull things over, or celebrate an achievement. Having four people plus the ones at home, is suggested so that we have got a bit of variety and have back up options if our first choice of contact is unavailable.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0"/>
              </a:spcAft>
            </a:pPr>
            <a:r>
              <a:rPr lang="en-GB" sz="1600" dirty="0">
                <a:solidFill>
                  <a:srgbClr val="717070"/>
                </a:solidFill>
                <a:latin typeface="Signika"/>
                <a:ea typeface="Times New Roman" panose="02020603050405020304" pitchFamily="18"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0"/>
              </a:spcAft>
            </a:pPr>
            <a:r>
              <a:rPr lang="en-GB" sz="1600" dirty="0">
                <a:solidFill>
                  <a:srgbClr val="717070"/>
                </a:solidFill>
                <a:latin typeface="Signika"/>
                <a:ea typeface="Times New Roman" panose="02020603050405020304" pitchFamily="18" charset="0"/>
              </a:rPr>
              <a:t>So if we believe we have the right to feel safe and have a support network we then have the opportunity to push the boundaries and take a few risks - not restricting ourselves and staying indoors all the time, but getting out there and having some fun.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8590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a:xfrm>
            <a:off x="463550" y="1404938"/>
            <a:ext cx="8229600" cy="4525962"/>
          </a:xfrm>
        </p:spPr>
        <p:txBody>
          <a:bodyPr/>
          <a:lstStyle/>
          <a:p>
            <a:pPr eaLnBrk="1" hangingPunct="1">
              <a:spcBef>
                <a:spcPts val="150"/>
              </a:spcBef>
            </a:pPr>
            <a:r>
              <a:rPr lang="en-GB" altLang="en-US" sz="1800" dirty="0">
                <a:solidFill>
                  <a:schemeClr val="tx2"/>
                </a:solidFill>
                <a:latin typeface="Comic Sans MS" panose="030F0702030302020204" pitchFamily="66" charset="0"/>
              </a:rPr>
              <a:t>No mobile phones to be used in any teaching and learning spaces, we would like to encourage you to end all calls before coming on site  (Staff and families!)</a:t>
            </a:r>
          </a:p>
          <a:p>
            <a:pPr eaLnBrk="1" hangingPunct="1">
              <a:spcBef>
                <a:spcPts val="150"/>
              </a:spcBef>
              <a:buFont typeface="Wingdings 2" panose="05020102010507070707" pitchFamily="18" charset="2"/>
              <a:buNone/>
            </a:pPr>
            <a:endParaRPr lang="en-GB" altLang="en-US" sz="1800" dirty="0">
              <a:solidFill>
                <a:schemeClr val="tx2"/>
              </a:solidFill>
              <a:latin typeface="Comic Sans MS" panose="030F0702030302020204" pitchFamily="66" charset="0"/>
            </a:endParaRPr>
          </a:p>
          <a:p>
            <a:pPr eaLnBrk="1" hangingPunct="1">
              <a:spcBef>
                <a:spcPts val="150"/>
              </a:spcBef>
            </a:pPr>
            <a:r>
              <a:rPr lang="en-GB" altLang="en-US" sz="1800" dirty="0">
                <a:solidFill>
                  <a:schemeClr val="tx2"/>
                </a:solidFill>
                <a:latin typeface="Comic Sans MS" panose="030F0702030302020204" pitchFamily="66" charset="0"/>
              </a:rPr>
              <a:t>Mind your language – Our children have acute hearing! Please remember to moderate your language on site and around the School</a:t>
            </a:r>
          </a:p>
          <a:p>
            <a:pPr eaLnBrk="1" hangingPunct="1">
              <a:spcBef>
                <a:spcPts val="150"/>
              </a:spcBef>
              <a:buFont typeface="Wingdings 2" panose="05020102010507070707" pitchFamily="18" charset="2"/>
              <a:buNone/>
            </a:pPr>
            <a:endParaRPr lang="en-GB" altLang="en-US" sz="1800" dirty="0">
              <a:solidFill>
                <a:schemeClr val="tx2"/>
              </a:solidFill>
              <a:latin typeface="Comic Sans MS" panose="030F0702030302020204" pitchFamily="66" charset="0"/>
            </a:endParaRPr>
          </a:p>
          <a:p>
            <a:pPr eaLnBrk="1" hangingPunct="1">
              <a:spcBef>
                <a:spcPts val="150"/>
              </a:spcBef>
            </a:pPr>
            <a:r>
              <a:rPr lang="en-GB" altLang="en-US" sz="1800" dirty="0">
                <a:latin typeface="Comic Sans MS" panose="030F0702030302020204" pitchFamily="66" charset="0"/>
              </a:rPr>
              <a:t>Photographic/video images: Permission must be granted by parents / carers for photos to be taken and used. Images are stored securely. Cameras are owned by the School, not individuals.</a:t>
            </a:r>
          </a:p>
          <a:p>
            <a:pPr eaLnBrk="1" hangingPunct="1">
              <a:spcBef>
                <a:spcPts val="150"/>
              </a:spcBef>
              <a:buFont typeface="Wingdings 2" panose="05020102010507070707" pitchFamily="18" charset="2"/>
              <a:buNone/>
            </a:pPr>
            <a:endParaRPr lang="en-GB" altLang="en-US" sz="1800" dirty="0">
              <a:solidFill>
                <a:schemeClr val="tx2"/>
              </a:solidFill>
              <a:latin typeface="Comic Sans MS" panose="030F0702030302020204" pitchFamily="66" charset="0"/>
            </a:endParaRPr>
          </a:p>
          <a:p>
            <a:pPr eaLnBrk="1" hangingPunct="1">
              <a:spcBef>
                <a:spcPts val="150"/>
              </a:spcBef>
            </a:pPr>
            <a:r>
              <a:rPr lang="en-GB" altLang="en-US" sz="1800" dirty="0">
                <a:solidFill>
                  <a:schemeClr val="tx2"/>
                </a:solidFill>
                <a:latin typeface="Comic Sans MS" panose="030F0702030302020204" pitchFamily="66" charset="0"/>
              </a:rPr>
              <a:t>Identity badges are issued to staff. All staff and families are encouraged to challenge any visitors to site not displaying an ID badge</a:t>
            </a:r>
          </a:p>
          <a:p>
            <a:pPr eaLnBrk="1" hangingPunct="1">
              <a:spcBef>
                <a:spcPts val="150"/>
              </a:spcBef>
              <a:buFont typeface="Wingdings 2" panose="05020102010507070707" pitchFamily="18" charset="2"/>
              <a:buNone/>
            </a:pPr>
            <a:endParaRPr lang="en-GB" altLang="en-US" sz="1800" dirty="0">
              <a:solidFill>
                <a:schemeClr val="tx2"/>
              </a:solidFill>
              <a:latin typeface="Comic Sans MS" panose="030F0702030302020204" pitchFamily="66" charset="0"/>
            </a:endParaRPr>
          </a:p>
          <a:p>
            <a:pPr eaLnBrk="1" hangingPunct="1">
              <a:spcBef>
                <a:spcPts val="150"/>
              </a:spcBef>
            </a:pPr>
            <a:r>
              <a:rPr lang="en-GB" altLang="en-US" sz="1800" dirty="0">
                <a:solidFill>
                  <a:schemeClr val="tx2"/>
                </a:solidFill>
                <a:latin typeface="Comic Sans MS" panose="030F0702030302020204" pitchFamily="66" charset="0"/>
              </a:rPr>
              <a:t>A password system is used if the nominated carers are unable to collect</a:t>
            </a:r>
          </a:p>
          <a:p>
            <a:endParaRPr lang="en-GB" altLang="en-US" dirty="0"/>
          </a:p>
        </p:txBody>
      </p:sp>
      <p:sp>
        <p:nvSpPr>
          <p:cNvPr id="3" name="Title 2">
            <a:extLst>
              <a:ext uri="{FF2B5EF4-FFF2-40B4-BE49-F238E27FC236}">
                <a16:creationId xmlns:a16="http://schemas.microsoft.com/office/drawing/2014/main" id="{3914A926-65A5-4BD9-A7F0-D0CA1BB70D74}"/>
              </a:ext>
            </a:extLst>
          </p:cNvPr>
          <p:cNvSpPr>
            <a:spLocks noGrp="1"/>
          </p:cNvSpPr>
          <p:nvPr>
            <p:ph type="title"/>
          </p:nvPr>
        </p:nvSpPr>
        <p:spPr/>
        <p:txBody>
          <a:bodyPr/>
          <a:lstStyle/>
          <a:p>
            <a:pPr algn="ctr">
              <a:defRPr/>
            </a:pPr>
            <a:r>
              <a:rPr lang="en-GB" sz="3700" dirty="0">
                <a:latin typeface="Comic Sans MS" panose="030F0702030302020204" pitchFamily="66" charset="0"/>
              </a:rPr>
              <a:t>Requests From Us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1DD8EE-5D52-4CBF-B972-2D029AAE560C}"/>
              </a:ext>
            </a:extLst>
          </p:cNvPr>
          <p:cNvSpPr>
            <a:spLocks noGrp="1"/>
          </p:cNvSpPr>
          <p:nvPr>
            <p:ph idx="1"/>
          </p:nvPr>
        </p:nvSpPr>
        <p:spPr/>
        <p:txBody>
          <a:bodyPr/>
          <a:lstStyle/>
          <a:p>
            <a:pPr marL="109537" indent="0">
              <a:buNone/>
            </a:pPr>
            <a:r>
              <a:rPr lang="en-GB" dirty="0"/>
              <a:t>We are able to support families with a variety of issues including: </a:t>
            </a:r>
          </a:p>
          <a:p>
            <a:r>
              <a:rPr lang="en-GB" dirty="0"/>
              <a:t>Behaviour</a:t>
            </a:r>
          </a:p>
          <a:p>
            <a:r>
              <a:rPr lang="en-GB" dirty="0"/>
              <a:t>Toilet training</a:t>
            </a:r>
          </a:p>
          <a:p>
            <a:r>
              <a:rPr lang="en-GB" dirty="0"/>
              <a:t>Sleep</a:t>
            </a:r>
          </a:p>
          <a:p>
            <a:r>
              <a:rPr lang="en-GB" dirty="0"/>
              <a:t>Mealtimes</a:t>
            </a:r>
          </a:p>
          <a:p>
            <a:r>
              <a:rPr lang="en-GB" dirty="0"/>
              <a:t>Wider issues such as debt, housing, employment and benefits or Domestic Abuse.</a:t>
            </a:r>
          </a:p>
          <a:p>
            <a:r>
              <a:rPr lang="en-GB" dirty="0"/>
              <a:t>Please speak to Barb who is family link and happy to help.</a:t>
            </a:r>
          </a:p>
          <a:p>
            <a:endParaRPr lang="en-GB" dirty="0"/>
          </a:p>
        </p:txBody>
      </p:sp>
      <p:sp>
        <p:nvSpPr>
          <p:cNvPr id="3" name="Title 2">
            <a:extLst>
              <a:ext uri="{FF2B5EF4-FFF2-40B4-BE49-F238E27FC236}">
                <a16:creationId xmlns:a16="http://schemas.microsoft.com/office/drawing/2014/main" id="{0300CD9E-31DF-4C57-9D0A-1402DAB450E7}"/>
              </a:ext>
            </a:extLst>
          </p:cNvPr>
          <p:cNvSpPr>
            <a:spLocks noGrp="1"/>
          </p:cNvSpPr>
          <p:nvPr>
            <p:ph type="title"/>
          </p:nvPr>
        </p:nvSpPr>
        <p:spPr/>
        <p:txBody>
          <a:bodyPr/>
          <a:lstStyle/>
          <a:p>
            <a:pPr algn="ctr"/>
            <a:r>
              <a:rPr lang="en-GB" dirty="0"/>
              <a:t>Support for home</a:t>
            </a:r>
          </a:p>
        </p:txBody>
      </p:sp>
    </p:spTree>
    <p:extLst>
      <p:ext uri="{BB962C8B-B14F-4D97-AF65-F5344CB8AC3E}">
        <p14:creationId xmlns:p14="http://schemas.microsoft.com/office/powerpoint/2010/main" val="750367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E56E8C-86F7-D726-8039-923389B7EA39}"/>
              </a:ext>
            </a:extLst>
          </p:cNvPr>
          <p:cNvSpPr>
            <a:spLocks noGrp="1"/>
          </p:cNvSpPr>
          <p:nvPr>
            <p:ph idx="1"/>
          </p:nvPr>
        </p:nvSpPr>
        <p:spPr/>
        <p:txBody>
          <a:bodyPr/>
          <a:lstStyle/>
          <a:p>
            <a:r>
              <a:rPr lang="en-GB" sz="2400" dirty="0"/>
              <a:t>Try and establish a good bedtime routine- nursery is exhausting for little ones!</a:t>
            </a:r>
          </a:p>
          <a:p>
            <a:r>
              <a:rPr lang="en-GB" sz="2400" dirty="0"/>
              <a:t>Ensure they have had breakfast or lunch before arrival- children will need lots of energy! ( tell us if this has not been possible when you drop off and we can help) </a:t>
            </a:r>
          </a:p>
          <a:p>
            <a:r>
              <a:rPr lang="en-GB" sz="2400" dirty="0"/>
              <a:t>If your child is in a nappy send them in a fresh nappy on arrival, so they can get busy learning straight away.</a:t>
            </a:r>
          </a:p>
          <a:p>
            <a:r>
              <a:rPr lang="en-GB" sz="2400" dirty="0"/>
              <a:t>Toilet train when your child shows they are ready. We will work with you to do the same at nursery. </a:t>
            </a:r>
          </a:p>
        </p:txBody>
      </p:sp>
      <p:sp>
        <p:nvSpPr>
          <p:cNvPr id="3" name="Title 2">
            <a:extLst>
              <a:ext uri="{FF2B5EF4-FFF2-40B4-BE49-F238E27FC236}">
                <a16:creationId xmlns:a16="http://schemas.microsoft.com/office/drawing/2014/main" id="{CEA75246-AD34-FC05-12ED-428066A455BC}"/>
              </a:ext>
            </a:extLst>
          </p:cNvPr>
          <p:cNvSpPr>
            <a:spLocks noGrp="1"/>
          </p:cNvSpPr>
          <p:nvPr>
            <p:ph type="title"/>
          </p:nvPr>
        </p:nvSpPr>
        <p:spPr/>
        <p:txBody>
          <a:bodyPr>
            <a:normAutofit fontScale="90000"/>
          </a:bodyPr>
          <a:lstStyle/>
          <a:p>
            <a:r>
              <a:rPr lang="en-GB" dirty="0"/>
              <a:t>Routines that will help you and your child:</a:t>
            </a:r>
          </a:p>
        </p:txBody>
      </p:sp>
    </p:spTree>
    <p:extLst>
      <p:ext uri="{BB962C8B-B14F-4D97-AF65-F5344CB8AC3E}">
        <p14:creationId xmlns:p14="http://schemas.microsoft.com/office/powerpoint/2010/main" val="3604395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ED2841-B3C1-498B-83D8-D68FA6E8678E}"/>
              </a:ext>
            </a:extLst>
          </p:cNvPr>
          <p:cNvSpPr>
            <a:spLocks noGrp="1"/>
          </p:cNvSpPr>
          <p:nvPr>
            <p:ph idx="1"/>
          </p:nvPr>
        </p:nvSpPr>
        <p:spPr>
          <a:xfrm>
            <a:off x="738188" y="1196975"/>
            <a:ext cx="8229600" cy="5040313"/>
          </a:xfrm>
        </p:spPr>
        <p:txBody>
          <a:bodyPr/>
          <a:lstStyle/>
          <a:p>
            <a:pPr>
              <a:defRPr/>
            </a:pPr>
            <a:r>
              <a:rPr lang="en-GB" sz="2400" dirty="0">
                <a:latin typeface="Comic Sans MS" panose="030F0702030302020204" pitchFamily="66" charset="0"/>
              </a:rPr>
              <a:t>Atherstone Nursery School and Warwickshire Early Years Hub</a:t>
            </a:r>
          </a:p>
          <a:p>
            <a:pPr marL="109537" indent="0">
              <a:buFont typeface="Wingdings 3" panose="05040102010807070707" pitchFamily="18" charset="2"/>
              <a:buNone/>
              <a:defRPr/>
            </a:pPr>
            <a:r>
              <a:rPr lang="en-GB" sz="2400" dirty="0">
                <a:latin typeface="Comic Sans MS" panose="030F0702030302020204" pitchFamily="66" charset="0"/>
              </a:rPr>
              <a:t>   Kings Avenue</a:t>
            </a:r>
          </a:p>
          <a:p>
            <a:pPr marL="109537" indent="0">
              <a:buFont typeface="Wingdings 3" panose="05040102010807070707" pitchFamily="18" charset="2"/>
              <a:buNone/>
              <a:defRPr/>
            </a:pPr>
            <a:r>
              <a:rPr lang="en-GB" sz="2400" dirty="0">
                <a:latin typeface="Comic Sans MS" panose="030F0702030302020204" pitchFamily="66" charset="0"/>
              </a:rPr>
              <a:t>   Atherstone</a:t>
            </a:r>
          </a:p>
          <a:p>
            <a:pPr marL="109537" indent="0">
              <a:buFont typeface="Wingdings 3" panose="05040102010807070707" pitchFamily="18" charset="2"/>
              <a:buNone/>
              <a:defRPr/>
            </a:pPr>
            <a:r>
              <a:rPr lang="en-GB" sz="2400" dirty="0">
                <a:latin typeface="Comic Sans MS" panose="030F0702030302020204" pitchFamily="66" charset="0"/>
              </a:rPr>
              <a:t>   Warwickshire</a:t>
            </a:r>
          </a:p>
          <a:p>
            <a:pPr marL="109537" indent="0">
              <a:buFont typeface="Wingdings 3" panose="05040102010807070707" pitchFamily="18" charset="2"/>
              <a:buNone/>
              <a:defRPr/>
            </a:pPr>
            <a:r>
              <a:rPr lang="en-GB" sz="2400" dirty="0">
                <a:latin typeface="Comic Sans MS" panose="030F0702030302020204" pitchFamily="66" charset="0"/>
              </a:rPr>
              <a:t>   CV9 1JZ</a:t>
            </a:r>
          </a:p>
          <a:p>
            <a:pPr>
              <a:defRPr/>
            </a:pPr>
            <a:r>
              <a:rPr lang="en-GB" sz="2400" dirty="0">
                <a:latin typeface="Comic Sans MS" panose="030F0702030302020204" pitchFamily="66" charset="0"/>
              </a:rPr>
              <a:t>Tel/Fax: (01827) 794164</a:t>
            </a:r>
          </a:p>
          <a:p>
            <a:pPr>
              <a:defRPr/>
            </a:pPr>
            <a:r>
              <a:rPr lang="en-GB" sz="2400" dirty="0">
                <a:latin typeface="Comic Sans MS" panose="030F0702030302020204" pitchFamily="66" charset="0"/>
              </a:rPr>
              <a:t>Email: </a:t>
            </a:r>
            <a:r>
              <a:rPr lang="en-GB" sz="2400" dirty="0">
                <a:latin typeface="Comic Sans MS" panose="030F0702030302020204" pitchFamily="66" charset="0"/>
                <a:hlinkClick r:id="rId3"/>
              </a:rPr>
              <a:t>admin1000@welearn365.com</a:t>
            </a:r>
            <a:endParaRPr lang="en-GB" sz="2400" dirty="0">
              <a:latin typeface="Comic Sans MS" panose="030F0702030302020204" pitchFamily="66" charset="0"/>
            </a:endParaRPr>
          </a:p>
          <a:p>
            <a:pPr marL="109537" indent="0">
              <a:buFont typeface="Wingdings 3" panose="05040102010807070707" pitchFamily="18" charset="2"/>
              <a:buNone/>
              <a:defRPr/>
            </a:pPr>
            <a:endParaRPr lang="en-GB" sz="2400" dirty="0">
              <a:latin typeface="Comic Sans MS" panose="030F0702030302020204" pitchFamily="66" charset="0"/>
            </a:endParaRPr>
          </a:p>
          <a:p>
            <a:pPr>
              <a:defRPr/>
            </a:pPr>
            <a:r>
              <a:rPr lang="en-GB" sz="2400" dirty="0">
                <a:latin typeface="Comic Sans MS" panose="030F0702030302020204" pitchFamily="66" charset="0"/>
              </a:rPr>
              <a:t>Atherstone Nursery School Facebook page</a:t>
            </a:r>
          </a:p>
          <a:p>
            <a:pPr>
              <a:defRPr/>
            </a:pPr>
            <a:r>
              <a:rPr lang="en-GB" sz="2400" dirty="0">
                <a:latin typeface="Comic Sans MS" panose="030F0702030302020204" pitchFamily="66" charset="0"/>
              </a:rPr>
              <a:t>School website: </a:t>
            </a:r>
            <a:r>
              <a:rPr lang="en-GB" sz="2400" dirty="0">
                <a:latin typeface="Comic Sans MS" panose="030F0702030302020204" pitchFamily="66" charset="0"/>
                <a:hlinkClick r:id="rId4"/>
              </a:rPr>
              <a:t>https://www.atherstonenurseryschool.com/</a:t>
            </a:r>
            <a:endParaRPr lang="en-GB" sz="2400" dirty="0">
              <a:latin typeface="Comic Sans MS" panose="030F0702030302020204" pitchFamily="66" charset="0"/>
            </a:endParaRPr>
          </a:p>
          <a:p>
            <a:pPr marL="109537" indent="0">
              <a:buFont typeface="Wingdings 3" panose="05040102010807070707" pitchFamily="18" charset="2"/>
              <a:buNone/>
              <a:defRPr/>
            </a:pPr>
            <a:endParaRPr lang="en-GB" sz="800" dirty="0">
              <a:latin typeface="Comic Sans MS" pitchFamily="66" charset="0"/>
            </a:endParaRPr>
          </a:p>
          <a:p>
            <a:pPr marL="109537" indent="0">
              <a:buFont typeface="Wingdings 3" panose="05040102010807070707" pitchFamily="18" charset="2"/>
              <a:buNone/>
              <a:defRPr/>
            </a:pPr>
            <a:endParaRPr lang="en-GB" dirty="0"/>
          </a:p>
        </p:txBody>
      </p:sp>
      <p:sp>
        <p:nvSpPr>
          <p:cNvPr id="6146" name="Title 3">
            <a:extLst>
              <a:ext uri="{FF2B5EF4-FFF2-40B4-BE49-F238E27FC236}">
                <a16:creationId xmlns:a16="http://schemas.microsoft.com/office/drawing/2014/main" id="{FCF00311-F342-4E02-9866-FCEA4B78B795}"/>
              </a:ext>
            </a:extLst>
          </p:cNvPr>
          <p:cNvSpPr>
            <a:spLocks noGrp="1"/>
          </p:cNvSpPr>
          <p:nvPr>
            <p:ph type="title"/>
          </p:nvPr>
        </p:nvSpPr>
        <p:spPr>
          <a:xfrm>
            <a:off x="460974" y="431199"/>
            <a:ext cx="8507288" cy="1143000"/>
          </a:xfrm>
        </p:spPr>
        <p:txBody>
          <a:bodyPr>
            <a:normAutofit fontScale="90000"/>
          </a:bodyPr>
          <a:lstStyle/>
          <a:p>
            <a:pPr eaLnBrk="1" fontAlgn="auto" hangingPunct="1">
              <a:spcAft>
                <a:spcPts val="0"/>
              </a:spcAft>
              <a:defRPr/>
            </a:pPr>
            <a:r>
              <a:rPr lang="en-GB" sz="3600" dirty="0">
                <a:solidFill>
                  <a:schemeClr val="tx1"/>
                </a:solidFill>
                <a:latin typeface="Comic Sans MS" pitchFamily="66" charset="0"/>
              </a:rPr>
              <a:t>Please contact us if you have any more questions:</a:t>
            </a:r>
            <a:br>
              <a:rPr lang="en-GB" dirty="0">
                <a:solidFill>
                  <a:schemeClr val="tx1"/>
                </a:solidFill>
                <a:latin typeface="Comic Sans MS" pitchFamily="66" charset="0"/>
              </a:rPr>
            </a:br>
            <a:endParaRPr lang="en-US" sz="4000" dirty="0">
              <a:solidFill>
                <a:schemeClr val="tx1"/>
              </a:solidFill>
              <a:latin typeface="Comic Sans MS" pitchFamily="66"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56D915-DDE9-4C42-A803-E542D5226B9F}"/>
              </a:ext>
            </a:extLst>
          </p:cNvPr>
          <p:cNvSpPr>
            <a:spLocks noGrp="1"/>
          </p:cNvSpPr>
          <p:nvPr>
            <p:ph idx="1"/>
          </p:nvPr>
        </p:nvSpPr>
        <p:spPr/>
        <p:txBody>
          <a:bodyPr/>
          <a:lstStyle/>
          <a:p>
            <a:r>
              <a:rPr lang="en-GB" dirty="0"/>
              <a:t>We are federated with our sister school Bedworth Heath Nursery School and we collaborate and work in partnership with a shared vision and values.</a:t>
            </a:r>
          </a:p>
          <a:p>
            <a:endParaRPr lang="en-GB" dirty="0"/>
          </a:p>
          <a:p>
            <a:endParaRPr lang="en-GB" dirty="0"/>
          </a:p>
        </p:txBody>
      </p:sp>
      <p:sp>
        <p:nvSpPr>
          <p:cNvPr id="3" name="Title 2">
            <a:extLst>
              <a:ext uri="{FF2B5EF4-FFF2-40B4-BE49-F238E27FC236}">
                <a16:creationId xmlns:a16="http://schemas.microsoft.com/office/drawing/2014/main" id="{D60BFAFE-AC8A-4461-B801-C73823D665F5}"/>
              </a:ext>
            </a:extLst>
          </p:cNvPr>
          <p:cNvSpPr>
            <a:spLocks noGrp="1"/>
          </p:cNvSpPr>
          <p:nvPr>
            <p:ph type="title"/>
          </p:nvPr>
        </p:nvSpPr>
        <p:spPr/>
        <p:txBody>
          <a:bodyPr/>
          <a:lstStyle/>
          <a:p>
            <a:r>
              <a:rPr lang="en-GB" dirty="0"/>
              <a:t>Bedworth Heath Nursery School</a:t>
            </a:r>
          </a:p>
        </p:txBody>
      </p:sp>
      <p:pic>
        <p:nvPicPr>
          <p:cNvPr id="5" name="Picture 4">
            <a:extLst>
              <a:ext uri="{FF2B5EF4-FFF2-40B4-BE49-F238E27FC236}">
                <a16:creationId xmlns:a16="http://schemas.microsoft.com/office/drawing/2014/main" id="{8CDA47A0-38BC-4BEA-AAA4-D6E9ADABA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3284984"/>
            <a:ext cx="2630632" cy="2189968"/>
          </a:xfrm>
          <a:prstGeom prst="rect">
            <a:avLst/>
          </a:prstGeom>
        </p:spPr>
      </p:pic>
    </p:spTree>
    <p:extLst>
      <p:ext uri="{BB962C8B-B14F-4D97-AF65-F5344CB8AC3E}">
        <p14:creationId xmlns:p14="http://schemas.microsoft.com/office/powerpoint/2010/main" val="2043168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9F6DE0F-B906-4246-8671-D8874EA8DEB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62287" y="2220119"/>
            <a:ext cx="3019425" cy="3048000"/>
          </a:xfrm>
        </p:spPr>
      </p:pic>
      <p:sp>
        <p:nvSpPr>
          <p:cNvPr id="3" name="Title 2">
            <a:extLst>
              <a:ext uri="{FF2B5EF4-FFF2-40B4-BE49-F238E27FC236}">
                <a16:creationId xmlns:a16="http://schemas.microsoft.com/office/drawing/2014/main" id="{140B5C80-94E7-481D-B5B6-7914DDD7D514}"/>
              </a:ext>
            </a:extLst>
          </p:cNvPr>
          <p:cNvSpPr>
            <a:spLocks noGrp="1"/>
          </p:cNvSpPr>
          <p:nvPr>
            <p:ph type="title"/>
          </p:nvPr>
        </p:nvSpPr>
        <p:spPr/>
        <p:txBody>
          <a:bodyPr/>
          <a:lstStyle/>
          <a:p>
            <a:pPr algn="ctr"/>
            <a:r>
              <a:rPr lang="en-GB" dirty="0"/>
              <a:t>Any Questions?</a:t>
            </a:r>
          </a:p>
        </p:txBody>
      </p:sp>
    </p:spTree>
    <p:extLst>
      <p:ext uri="{BB962C8B-B14F-4D97-AF65-F5344CB8AC3E}">
        <p14:creationId xmlns:p14="http://schemas.microsoft.com/office/powerpoint/2010/main" val="4084743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7A3053-77BB-43F9-AC98-1215171C297A}"/>
              </a:ext>
            </a:extLst>
          </p:cNvPr>
          <p:cNvSpPr/>
          <p:nvPr/>
        </p:nvSpPr>
        <p:spPr>
          <a:xfrm>
            <a:off x="611188" y="260350"/>
            <a:ext cx="8137525" cy="1970088"/>
          </a:xfrm>
          <a:prstGeom prst="rect">
            <a:avLst/>
          </a:prstGeom>
        </p:spPr>
        <p:txBody>
          <a:bodyPr>
            <a:spAutoFit/>
          </a:bodyPr>
          <a:lstStyle/>
          <a:p>
            <a:pPr algn="ctr">
              <a:defRPr/>
            </a:pPr>
            <a:r>
              <a:rPr lang="en-GB" sz="3200" b="1" dirty="0"/>
              <a:t>Our aim is to:</a:t>
            </a:r>
            <a:br>
              <a:rPr lang="en-GB" sz="3200" b="1" dirty="0"/>
            </a:br>
            <a:br>
              <a:rPr lang="en-GB" dirty="0">
                <a:solidFill>
                  <a:schemeClr val="accent1">
                    <a:tint val="88000"/>
                    <a:satMod val="150000"/>
                  </a:schemeClr>
                </a:solidFill>
              </a:rPr>
            </a:br>
            <a:r>
              <a:rPr lang="en-GB" sz="2400" dirty="0">
                <a:latin typeface="Comic Sans MS" panose="030F0702030302020204" pitchFamily="66" charset="0"/>
              </a:rPr>
              <a:t>‘Provide a rich and stimulating environment which enables the unique child to become a happy, confident and independent learner.’</a:t>
            </a:r>
          </a:p>
        </p:txBody>
      </p:sp>
      <p:pic>
        <p:nvPicPr>
          <p:cNvPr id="5" name="Picture 4">
            <a:extLst>
              <a:ext uri="{FF2B5EF4-FFF2-40B4-BE49-F238E27FC236}">
                <a16:creationId xmlns:a16="http://schemas.microsoft.com/office/drawing/2014/main" id="{65334BDD-65B8-45AB-B4A2-1C0E6C54F11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9669" y="2618358"/>
            <a:ext cx="2088604" cy="3061519"/>
          </a:xfrm>
          <a:prstGeom prst="rect">
            <a:avLst/>
          </a:prstGeom>
          <a:noFill/>
        </p:spPr>
      </p:pic>
      <p:pic>
        <p:nvPicPr>
          <p:cNvPr id="6" name="Picture 5">
            <a:extLst>
              <a:ext uri="{FF2B5EF4-FFF2-40B4-BE49-F238E27FC236}">
                <a16:creationId xmlns:a16="http://schemas.microsoft.com/office/drawing/2014/main" id="{C58805D2-B6E1-45B9-BA7D-B2BA68BEB4CA}"/>
              </a:ext>
            </a:extLst>
          </p:cNvPr>
          <p:cNvPicPr/>
          <p:nvPr/>
        </p:nvPicPr>
        <p:blipFill rotWithShape="1">
          <a:blip r:embed="rId3" cstate="print">
            <a:extLst>
              <a:ext uri="{28A0092B-C50C-407E-A947-70E740481C1C}">
                <a14:useLocalDpi xmlns:a14="http://schemas.microsoft.com/office/drawing/2010/main" val="0"/>
              </a:ext>
            </a:extLst>
          </a:blip>
          <a:srcRect r="15016" b="38257"/>
          <a:stretch/>
        </p:blipFill>
        <p:spPr bwMode="auto">
          <a:xfrm rot="5400000">
            <a:off x="5737835" y="3199269"/>
            <a:ext cx="3140938" cy="1872208"/>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E5E79847-B126-4752-8E9F-898B1AB2C84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4015" y="2910867"/>
            <a:ext cx="3315970" cy="2476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FB2146-46E1-467E-850C-47316E28A91A}"/>
              </a:ext>
            </a:extLst>
          </p:cNvPr>
          <p:cNvSpPr>
            <a:spLocks noGrp="1"/>
          </p:cNvSpPr>
          <p:nvPr>
            <p:ph idx="1"/>
          </p:nvPr>
        </p:nvSpPr>
        <p:spPr/>
        <p:txBody>
          <a:bodyPr/>
          <a:lstStyle/>
          <a:p>
            <a:pPr marL="265113" indent="-265113">
              <a:spcBef>
                <a:spcPts val="250"/>
              </a:spcBef>
              <a:buClr>
                <a:srgbClr val="FF0000"/>
              </a:buClr>
              <a:buSzPct val="80000"/>
              <a:buFont typeface="Wingdings 2" panose="05020102010507070707" pitchFamily="18" charset="2"/>
              <a:buChar char=""/>
              <a:defRPr/>
            </a:pPr>
            <a:r>
              <a:rPr lang="en-GB" altLang="en-US" sz="1600" dirty="0">
                <a:solidFill>
                  <a:srgbClr val="000000"/>
                </a:solidFill>
                <a:latin typeface="Comic Sans MS" panose="030F0702030302020204" pitchFamily="66" charset="0"/>
                <a:ea typeface="Verdana" panose="020B0604030504040204" pitchFamily="34" charset="0"/>
              </a:rPr>
              <a:t>As a school we want to work in partnership with you to ensure that your child’s time at nursery is happy and productive. We ask that you match that commitment through </a:t>
            </a:r>
          </a:p>
          <a:p>
            <a:pPr marL="0" indent="0">
              <a:spcBef>
                <a:spcPts val="250"/>
              </a:spcBef>
              <a:buClr>
                <a:srgbClr val="FF0000"/>
              </a:buClr>
              <a:buSzPct val="80000"/>
              <a:buFont typeface="Wingdings 3" panose="05040102010807070707" pitchFamily="18" charset="2"/>
              <a:buNone/>
              <a:defRPr/>
            </a:pPr>
            <a:endParaRPr lang="en-GB" altLang="en-US" sz="2000" dirty="0">
              <a:solidFill>
                <a:srgbClr val="000000"/>
              </a:solidFill>
              <a:latin typeface="Verdana"/>
            </a:endParaRPr>
          </a:p>
          <a:p>
            <a:pPr marL="265113" indent="-265113">
              <a:spcBef>
                <a:spcPts val="250"/>
              </a:spcBef>
              <a:buClr>
                <a:srgbClr val="FF0000"/>
              </a:buClr>
              <a:buSzPct val="80000"/>
              <a:buFont typeface="Wingdings 2" panose="05020102010507070707" pitchFamily="18" charset="2"/>
              <a:buChar char=""/>
              <a:defRPr/>
            </a:pPr>
            <a:r>
              <a:rPr lang="en-GB" altLang="en-US" sz="1600" dirty="0">
                <a:solidFill>
                  <a:srgbClr val="000000"/>
                </a:solidFill>
                <a:latin typeface="Comic Sans MS" panose="030F0702030302020204" pitchFamily="66" charset="0"/>
              </a:rPr>
              <a:t>Ensuring regular attendance, but not sending children to school when they are unwell.</a:t>
            </a:r>
          </a:p>
          <a:p>
            <a:pPr marL="265113" indent="-265113">
              <a:spcBef>
                <a:spcPts val="250"/>
              </a:spcBef>
              <a:buClr>
                <a:srgbClr val="FF0000"/>
              </a:buClr>
              <a:buSzPct val="80000"/>
              <a:buFont typeface="Wingdings 2" panose="05020102010507070707" pitchFamily="18" charset="2"/>
              <a:buChar char=""/>
              <a:defRPr/>
            </a:pPr>
            <a:endParaRPr lang="en-GB" altLang="en-US" sz="1600" dirty="0">
              <a:solidFill>
                <a:srgbClr val="000000"/>
              </a:solidFill>
              <a:latin typeface="Comic Sans MS" panose="030F0702030302020204" pitchFamily="66" charset="0"/>
            </a:endParaRPr>
          </a:p>
          <a:p>
            <a:pPr marL="265113" indent="-265113">
              <a:spcBef>
                <a:spcPts val="250"/>
              </a:spcBef>
              <a:buClr>
                <a:srgbClr val="FF0000"/>
              </a:buClr>
              <a:buSzPct val="80000"/>
              <a:buFont typeface="Wingdings 2" panose="05020102010507070707" pitchFamily="18" charset="2"/>
              <a:buChar char=""/>
              <a:defRPr/>
            </a:pPr>
            <a:r>
              <a:rPr lang="en-GB" altLang="en-US" sz="1600" dirty="0">
                <a:solidFill>
                  <a:srgbClr val="000000"/>
                </a:solidFill>
                <a:latin typeface="Comic Sans MS" panose="030F0702030302020204" pitchFamily="66" charset="0"/>
              </a:rPr>
              <a:t>Supporting the approach of the school and our golden rules for behaviour.</a:t>
            </a:r>
          </a:p>
          <a:p>
            <a:pPr marL="265113" indent="-265113">
              <a:spcBef>
                <a:spcPts val="250"/>
              </a:spcBef>
              <a:buClr>
                <a:srgbClr val="FF0000"/>
              </a:buClr>
              <a:buSzPct val="80000"/>
              <a:buFont typeface="Wingdings 2" panose="05020102010507070707" pitchFamily="18" charset="2"/>
              <a:buChar char=""/>
              <a:defRPr/>
            </a:pPr>
            <a:endParaRPr lang="en-GB" altLang="en-US" sz="1600" dirty="0">
              <a:solidFill>
                <a:srgbClr val="000000"/>
              </a:solidFill>
              <a:latin typeface="Comic Sans MS" panose="030F0702030302020204" pitchFamily="66" charset="0"/>
            </a:endParaRPr>
          </a:p>
          <a:p>
            <a:pPr marL="265113" indent="-265113">
              <a:spcBef>
                <a:spcPts val="250"/>
              </a:spcBef>
              <a:buClr>
                <a:srgbClr val="FF0000"/>
              </a:buClr>
              <a:buSzPct val="80000"/>
              <a:buFont typeface="Wingdings 2" panose="05020102010507070707" pitchFamily="18" charset="2"/>
              <a:buChar char=""/>
              <a:defRPr/>
            </a:pPr>
            <a:r>
              <a:rPr lang="en-GB" altLang="en-US" sz="1600" dirty="0">
                <a:solidFill>
                  <a:srgbClr val="000000"/>
                </a:solidFill>
                <a:latin typeface="Comic Sans MS" panose="030F0702030302020204" pitchFamily="66" charset="0"/>
              </a:rPr>
              <a:t>Supporting your child with learning opportunities at home and taking an active interest in their learning at nursery.</a:t>
            </a:r>
          </a:p>
          <a:p>
            <a:pPr marL="265113" indent="-265113">
              <a:spcBef>
                <a:spcPts val="250"/>
              </a:spcBef>
              <a:buClr>
                <a:srgbClr val="FF0000"/>
              </a:buClr>
              <a:buSzPct val="80000"/>
              <a:buFont typeface="Wingdings 2" panose="05020102010507070707" pitchFamily="18" charset="2"/>
              <a:buChar char=""/>
              <a:defRPr/>
            </a:pPr>
            <a:endParaRPr lang="en-GB" altLang="en-US" sz="1600" dirty="0">
              <a:solidFill>
                <a:srgbClr val="000000"/>
              </a:solidFill>
              <a:latin typeface="Comic Sans MS" panose="030F0702030302020204" pitchFamily="66" charset="0"/>
            </a:endParaRPr>
          </a:p>
          <a:p>
            <a:pPr marL="265113" indent="-265113">
              <a:spcBef>
                <a:spcPts val="250"/>
              </a:spcBef>
              <a:buClr>
                <a:srgbClr val="FF0000"/>
              </a:buClr>
              <a:buSzPct val="80000"/>
              <a:buFont typeface="Wingdings 2" panose="05020102010507070707" pitchFamily="18" charset="2"/>
              <a:buChar char=""/>
              <a:defRPr/>
            </a:pPr>
            <a:r>
              <a:rPr lang="en-GB" altLang="en-US" sz="1600" dirty="0">
                <a:solidFill>
                  <a:srgbClr val="000000"/>
                </a:solidFill>
                <a:latin typeface="Comic Sans MS" panose="030F0702030302020204" pitchFamily="66" charset="0"/>
              </a:rPr>
              <a:t>Keeping us well informed about any changes, problems or concerns that may affect a child's behaviour or learning.</a:t>
            </a:r>
          </a:p>
          <a:p>
            <a:pPr>
              <a:defRPr/>
            </a:pPr>
            <a:endParaRPr lang="en-GB" dirty="0"/>
          </a:p>
        </p:txBody>
      </p:sp>
      <p:sp>
        <p:nvSpPr>
          <p:cNvPr id="3" name="Title 2">
            <a:extLst>
              <a:ext uri="{FF2B5EF4-FFF2-40B4-BE49-F238E27FC236}">
                <a16:creationId xmlns:a16="http://schemas.microsoft.com/office/drawing/2014/main" id="{24DC5B78-199A-4553-AD17-DA225E0375FD}"/>
              </a:ext>
            </a:extLst>
          </p:cNvPr>
          <p:cNvSpPr>
            <a:spLocks noGrp="1"/>
          </p:cNvSpPr>
          <p:nvPr>
            <p:ph type="title"/>
          </p:nvPr>
        </p:nvSpPr>
        <p:spPr/>
        <p:txBody>
          <a:bodyPr/>
          <a:lstStyle/>
          <a:p>
            <a:pPr algn="ctr">
              <a:defRPr/>
            </a:pPr>
            <a:r>
              <a:rPr lang="en-GB" dirty="0"/>
              <a:t>Home/School Partnership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28F1EB-672A-45FB-80C2-FCBF3B4F34B6}"/>
              </a:ext>
            </a:extLst>
          </p:cNvPr>
          <p:cNvSpPr>
            <a:spLocks noGrp="1"/>
          </p:cNvSpPr>
          <p:nvPr>
            <p:ph idx="1"/>
          </p:nvPr>
        </p:nvSpPr>
        <p:spPr>
          <a:xfrm>
            <a:off x="457200" y="1124744"/>
            <a:ext cx="8229600" cy="4882356"/>
          </a:xfrm>
        </p:spPr>
        <p:txBody>
          <a:bodyPr/>
          <a:lstStyle/>
          <a:p>
            <a:r>
              <a:rPr lang="en-GB" sz="700" b="1" dirty="0"/>
              <a:t>Come and Meet the staff at Atherstone</a:t>
            </a:r>
          </a:p>
          <a:p>
            <a:r>
              <a:rPr lang="en-GB" sz="700" b="1" dirty="0"/>
              <a:t>Senior Leadership Team  </a:t>
            </a:r>
            <a:r>
              <a:rPr lang="en-GB" sz="700" dirty="0"/>
              <a:t>                         </a:t>
            </a:r>
          </a:p>
          <a:p>
            <a:r>
              <a:rPr lang="en-GB" sz="700" dirty="0"/>
              <a:t>                                                                          Mrs Nicci  Burton                            Executive Head of Federation/SENCO (Monday, Tuesday and every other Wednesday) </a:t>
            </a:r>
            <a:r>
              <a:rPr lang="en-GB" sz="700" b="1" dirty="0"/>
              <a:t>DSL</a:t>
            </a:r>
          </a:p>
          <a:p>
            <a:r>
              <a:rPr lang="en-GB" sz="700" dirty="0"/>
              <a:t>                                                                          Mrs Karen Barratt                           Business, HR &amp; Finance Manager (Monday, Friday and every other Thursday)</a:t>
            </a:r>
          </a:p>
          <a:p>
            <a:r>
              <a:rPr lang="en-GB" sz="700" dirty="0"/>
              <a:t>                                                                          Mrs Grace Shergold                        Head of School (Monday, Thursday and Friday) </a:t>
            </a:r>
            <a:r>
              <a:rPr lang="en-GB" sz="700" b="1" dirty="0"/>
              <a:t>DSL</a:t>
            </a:r>
            <a:endParaRPr lang="en-GB" sz="700" dirty="0"/>
          </a:p>
          <a:p>
            <a:r>
              <a:rPr lang="en-GB" sz="700" dirty="0"/>
              <a:t>                                                                          Mrs Sharon Wood                           Federation SENCO (Monday, Wednesday) </a:t>
            </a:r>
            <a:r>
              <a:rPr lang="en-GB" sz="700" b="1" dirty="0"/>
              <a:t>DSL</a:t>
            </a:r>
            <a:endParaRPr lang="en-GB" sz="700" dirty="0"/>
          </a:p>
          <a:p>
            <a:r>
              <a:rPr lang="en-GB" sz="700" dirty="0"/>
              <a:t>                                                                          Mrs Barbara Charles                       Safeguarding Lead, Pastoral &amp; Family Support Manager (Tuesday and Friday) </a:t>
            </a:r>
            <a:r>
              <a:rPr lang="en-GB" sz="700" b="1" dirty="0"/>
              <a:t>DSL</a:t>
            </a:r>
            <a:endParaRPr lang="en-GB" sz="700" dirty="0"/>
          </a:p>
          <a:p>
            <a:r>
              <a:rPr lang="en-GB" sz="700" dirty="0"/>
              <a:t>                                                                          Mrs Carole Jackson                        Head of School at Bedworth Heath Nursery School (Mon-Wed) </a:t>
            </a:r>
            <a:r>
              <a:rPr lang="en-GB" sz="700" b="1" dirty="0"/>
              <a:t>DSL</a:t>
            </a:r>
            <a:endParaRPr lang="en-GB" sz="700" dirty="0"/>
          </a:p>
          <a:p>
            <a:endParaRPr lang="en-GB" sz="700" dirty="0"/>
          </a:p>
          <a:p>
            <a:r>
              <a:rPr lang="en-GB" sz="700" b="1" dirty="0"/>
              <a:t>Nursery staff     </a:t>
            </a:r>
            <a:r>
              <a:rPr lang="en-GB" sz="700" dirty="0"/>
              <a:t>                                                 Mrs Mel Hillyer                               Nursery Lead Teacher (Monday – Wednesday)</a:t>
            </a:r>
          </a:p>
          <a:p>
            <a:r>
              <a:rPr lang="en-GB" sz="700" dirty="0"/>
              <a:t>                                                                         Mrs Jo Charles	            Nursery Lead Teacher (Thursday and Friday)</a:t>
            </a:r>
          </a:p>
          <a:p>
            <a:pPr marL="109537" indent="0">
              <a:buNone/>
            </a:pPr>
            <a:r>
              <a:rPr lang="en-GB" sz="100" dirty="0"/>
              <a:t>		                                                                                                                     </a:t>
            </a:r>
            <a:r>
              <a:rPr lang="en-GB" sz="700" dirty="0"/>
              <a:t>  Miss Sue Carthy                              Senior Early Years Educator Butterfly Nursery (Monday, Tuesday, Wednesday and Friday) </a:t>
            </a:r>
            <a:r>
              <a:rPr lang="en-GB" sz="700" b="1" dirty="0"/>
              <a:t>DSL</a:t>
            </a:r>
            <a:endParaRPr lang="en-GB" sz="700" dirty="0"/>
          </a:p>
          <a:p>
            <a:r>
              <a:rPr lang="en-GB" sz="700" dirty="0"/>
              <a:t>                                                                         Mrs Lisa Siggee                              Senior Early Years Educator Caterpillar Nursery (Wednesday, Thursday and Friday)</a:t>
            </a:r>
          </a:p>
          <a:p>
            <a:r>
              <a:rPr lang="en-GB" sz="700" dirty="0"/>
              <a:t>                                                                         Mrs Debbie Douglas                       Senior Early Years Educator/Early Years Educator Caterpillar Nursery </a:t>
            </a:r>
            <a:r>
              <a:rPr lang="en-GB" sz="700" b="1" dirty="0"/>
              <a:t>DSL</a:t>
            </a:r>
            <a:endParaRPr lang="en-GB" sz="700" dirty="0"/>
          </a:p>
          <a:p>
            <a:r>
              <a:rPr lang="en-GB" sz="700" dirty="0"/>
              <a:t>                                                                         Miss Michaela Abbott                     Early Years Educator /SEND Support (Mornings Monday to Friday)</a:t>
            </a:r>
          </a:p>
          <a:p>
            <a:r>
              <a:rPr lang="en-GB" sz="700" dirty="0"/>
              <a:t>                                                                         Miss Louise Wainwright                  Early Years Educator/SEND Support</a:t>
            </a:r>
          </a:p>
          <a:p>
            <a:r>
              <a:rPr lang="en-GB" sz="700" dirty="0"/>
              <a:t>                                                                         Miss Elly Mitchell                           Early Years Educator /SEND Support</a:t>
            </a:r>
          </a:p>
          <a:p>
            <a:r>
              <a:rPr lang="en-GB" sz="700" dirty="0"/>
              <a:t>                                                                         Mrs Sam Foulkes                           Early Years Educator Butterfly Nursery (Monday, Tuesday, Thursday and Friday)</a:t>
            </a:r>
          </a:p>
          <a:p>
            <a:r>
              <a:rPr lang="en-GB" sz="700" dirty="0"/>
              <a:t>                                                                         Miss Gracie Pattinson                     Early Years Educator Butterfly Nursery (Monday-Thursday)</a:t>
            </a:r>
          </a:p>
          <a:p>
            <a:r>
              <a:rPr lang="en-GB" sz="700" dirty="0"/>
              <a:t>                                                                         Miss Megan Whiting                       Early Years Educator Butterfly Nursery</a:t>
            </a:r>
          </a:p>
          <a:p>
            <a:r>
              <a:rPr lang="en-GB" sz="700" dirty="0"/>
              <a:t>                                                                         Miss Vicky Cooper                         Early Years Lead Caterpillar Nursery (Monday, Wednesday, Thursday and Friday)</a:t>
            </a:r>
          </a:p>
          <a:p>
            <a:r>
              <a:rPr lang="en-GB" sz="700" dirty="0"/>
              <a:t>                                                                         Miss Ellis Tomes                            Early Years Educator Caterpillar Nursery</a:t>
            </a:r>
          </a:p>
          <a:p>
            <a:r>
              <a:rPr lang="en-GB" sz="700" dirty="0"/>
              <a:t>                                                                         Miss Clare Millard                          Early Years Educator Caterpillar/Butterfly Nursery (Tuesday – Friday)</a:t>
            </a:r>
          </a:p>
          <a:p>
            <a:r>
              <a:rPr lang="en-GB" sz="700" dirty="0"/>
              <a:t>                                                                         Miss Paige Evans                           Early Years Educator /SEND Support Apprentice</a:t>
            </a:r>
          </a:p>
          <a:p>
            <a:r>
              <a:rPr lang="en-GB" sz="700" dirty="0"/>
              <a:t>                                                                         Mrs Hayley Graham	          Midday Supervisor</a:t>
            </a:r>
          </a:p>
          <a:p>
            <a:r>
              <a:rPr lang="en-GB" sz="700" dirty="0"/>
              <a:t>                                                                         Mrs Jo Michie                                Early Years Educator (in house supply)</a:t>
            </a:r>
          </a:p>
          <a:p>
            <a:r>
              <a:rPr lang="en-GB" sz="700" dirty="0"/>
              <a:t>                                                                         Miss Kat Wilson                             Early Years Educator (in house supply)</a:t>
            </a:r>
          </a:p>
          <a:p>
            <a:pPr marL="109537" indent="0">
              <a:buNone/>
            </a:pPr>
            <a:endParaRPr lang="en-GB" sz="700" dirty="0"/>
          </a:p>
          <a:p>
            <a:r>
              <a:rPr lang="en-GB" sz="700" dirty="0"/>
              <a:t>                                                                         </a:t>
            </a:r>
            <a:r>
              <a:rPr lang="en-GB" sz="700" b="1" dirty="0"/>
              <a:t>Support Staff  </a:t>
            </a:r>
            <a:r>
              <a:rPr lang="en-GB" sz="700" dirty="0"/>
              <a:t>                                    </a:t>
            </a:r>
          </a:p>
          <a:p>
            <a:r>
              <a:rPr lang="en-GB" sz="700" dirty="0"/>
              <a:t>                                                                         Mrs Alex Kibble                           Administration Assistant (Monday – Wednesday)</a:t>
            </a:r>
          </a:p>
          <a:p>
            <a:r>
              <a:rPr lang="en-GB" sz="700" dirty="0"/>
              <a:t>                                                                         Mrs Sue Redman                          Administration Assistant (Thursday and Friday)</a:t>
            </a:r>
          </a:p>
          <a:p>
            <a:r>
              <a:rPr lang="en-GB" sz="700" dirty="0"/>
              <a:t>                                                                         Mrs Jackie Reece                          School Caretaker</a:t>
            </a:r>
          </a:p>
          <a:p>
            <a:r>
              <a:rPr lang="en-GB" sz="700" dirty="0"/>
              <a:t>   </a:t>
            </a:r>
          </a:p>
          <a:p>
            <a:r>
              <a:rPr lang="en-GB" sz="700" dirty="0"/>
              <a:t>                                                             </a:t>
            </a:r>
          </a:p>
          <a:p>
            <a:r>
              <a:rPr lang="en-GB" sz="700" dirty="0"/>
              <a:t>​</a:t>
            </a:r>
          </a:p>
          <a:p>
            <a:endParaRPr lang="en-GB" dirty="0"/>
          </a:p>
        </p:txBody>
      </p:sp>
      <p:sp>
        <p:nvSpPr>
          <p:cNvPr id="3" name="Title 2">
            <a:extLst>
              <a:ext uri="{FF2B5EF4-FFF2-40B4-BE49-F238E27FC236}">
                <a16:creationId xmlns:a16="http://schemas.microsoft.com/office/drawing/2014/main" id="{59287B26-45C1-4619-AC50-D14E37D41D34}"/>
              </a:ext>
            </a:extLst>
          </p:cNvPr>
          <p:cNvSpPr>
            <a:spLocks noGrp="1"/>
          </p:cNvSpPr>
          <p:nvPr>
            <p:ph type="title"/>
          </p:nvPr>
        </p:nvSpPr>
        <p:spPr/>
        <p:txBody>
          <a:bodyPr/>
          <a:lstStyle/>
          <a:p>
            <a:r>
              <a:rPr lang="en-GB" dirty="0"/>
              <a:t>Staff</a:t>
            </a:r>
          </a:p>
        </p:txBody>
      </p:sp>
    </p:spTree>
    <p:extLst>
      <p:ext uri="{BB962C8B-B14F-4D97-AF65-F5344CB8AC3E}">
        <p14:creationId xmlns:p14="http://schemas.microsoft.com/office/powerpoint/2010/main" val="212868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hildren playing with a game&#10;&#10;Description automatically generated">
            <a:extLst>
              <a:ext uri="{FF2B5EF4-FFF2-40B4-BE49-F238E27FC236}">
                <a16:creationId xmlns:a16="http://schemas.microsoft.com/office/drawing/2014/main" id="{D9090B03-80BF-C877-A479-60ECE7E469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3832971"/>
            <a:ext cx="3248079" cy="2436059"/>
          </a:xfrm>
          <a:prstGeom prst="rect">
            <a:avLst/>
          </a:prstGeom>
        </p:spPr>
      </p:pic>
      <p:sp>
        <p:nvSpPr>
          <p:cNvPr id="2" name="Title 1">
            <a:extLst>
              <a:ext uri="{FF2B5EF4-FFF2-40B4-BE49-F238E27FC236}">
                <a16:creationId xmlns:a16="http://schemas.microsoft.com/office/drawing/2014/main" id="{99862DCB-0757-4087-82BC-35E79D33FD66}"/>
              </a:ext>
            </a:extLst>
          </p:cNvPr>
          <p:cNvSpPr>
            <a:spLocks noGrp="1"/>
          </p:cNvSpPr>
          <p:nvPr>
            <p:ph type="title"/>
          </p:nvPr>
        </p:nvSpPr>
        <p:spPr>
          <a:xfrm>
            <a:off x="685800" y="152400"/>
            <a:ext cx="6870700" cy="1260475"/>
          </a:xfrm>
        </p:spPr>
        <p:txBody>
          <a:bodyPr/>
          <a:lstStyle/>
          <a:p>
            <a:pPr algn="ctr">
              <a:defRPr/>
            </a:pPr>
            <a:r>
              <a:rPr lang="en-GB" dirty="0">
                <a:solidFill>
                  <a:schemeClr val="tx1"/>
                </a:solidFill>
                <a:latin typeface="Comic Sans MS" panose="030F0702030302020204" pitchFamily="66" charset="0"/>
              </a:rPr>
              <a:t>Attendance</a:t>
            </a:r>
            <a:endParaRPr lang="en-US" dirty="0">
              <a:solidFill>
                <a:schemeClr val="tx1"/>
              </a:solidFill>
              <a:latin typeface="Comic Sans MS" panose="030F0702030302020204" pitchFamily="66" charset="0"/>
            </a:endParaRPr>
          </a:p>
        </p:txBody>
      </p:sp>
      <p:sp>
        <p:nvSpPr>
          <p:cNvPr id="16387" name="Text Placeholder 2"/>
          <p:cNvSpPr>
            <a:spLocks noGrp="1"/>
          </p:cNvSpPr>
          <p:nvPr>
            <p:ph type="body" sz="half" idx="1"/>
          </p:nvPr>
        </p:nvSpPr>
        <p:spPr>
          <a:xfrm>
            <a:off x="360363" y="1052513"/>
            <a:ext cx="8097837" cy="4113212"/>
          </a:xfrm>
        </p:spPr>
        <p:txBody>
          <a:bodyPr/>
          <a:lstStyle/>
          <a:p>
            <a:r>
              <a:rPr lang="en-GB" altLang="en-US" sz="2400" dirty="0">
                <a:latin typeface="Comic Sans MS" panose="030F0702030302020204" pitchFamily="66" charset="0"/>
              </a:rPr>
              <a:t>Regular attendance at Nursery is known to have a positive impact on children’s learning and progress</a:t>
            </a:r>
          </a:p>
          <a:p>
            <a:pPr>
              <a:buFont typeface="Wingdings 2" panose="05020102010507070707" pitchFamily="18" charset="2"/>
              <a:buNone/>
            </a:pPr>
            <a:endParaRPr lang="en-GB" altLang="en-US" sz="2400" dirty="0">
              <a:latin typeface="Comic Sans MS" panose="030F0702030302020204" pitchFamily="66" charset="0"/>
            </a:endParaRPr>
          </a:p>
          <a:p>
            <a:r>
              <a:rPr lang="en-GB" altLang="en-US" sz="2400" dirty="0">
                <a:latin typeface="Comic Sans MS" panose="030F0702030302020204" pitchFamily="66" charset="0"/>
              </a:rPr>
              <a:t>We analyse attendance every half term and where this drops to 85% we may get in touch to see if there are any strategies we can give to support with attendance improving.</a:t>
            </a:r>
          </a:p>
          <a:p>
            <a:endParaRPr lang="en-GB" altLang="en-US" sz="2400" dirty="0">
              <a:latin typeface="Comic Sans MS" panose="030F0702030302020204" pitchFamily="66" charset="0"/>
            </a:endParaRPr>
          </a:p>
        </p:txBody>
      </p:sp>
      <p:pic>
        <p:nvPicPr>
          <p:cNvPr id="3" name="Picture 2">
            <a:extLst>
              <a:ext uri="{FF2B5EF4-FFF2-40B4-BE49-F238E27FC236}">
                <a16:creationId xmlns:a16="http://schemas.microsoft.com/office/drawing/2014/main" id="{A2EDCE8C-FEB8-237B-6C13-9674971BA63B}"/>
              </a:ext>
            </a:extLst>
          </p:cNvPr>
          <p:cNvPicPr>
            <a:picLocks noChangeAspect="1"/>
          </p:cNvPicPr>
          <p:nvPr/>
        </p:nvPicPr>
        <p:blipFill>
          <a:blip r:embed="rId3"/>
          <a:stretch>
            <a:fillRect/>
          </a:stretch>
        </p:blipFill>
        <p:spPr>
          <a:xfrm>
            <a:off x="5535558" y="3831534"/>
            <a:ext cx="3248079" cy="24374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A34AD10-10C7-4750-9462-8D5C36EB2A46}"/>
              </a:ext>
            </a:extLst>
          </p:cNvPr>
          <p:cNvSpPr>
            <a:spLocks noGrp="1"/>
          </p:cNvSpPr>
          <p:nvPr>
            <p:ph idx="1"/>
          </p:nvPr>
        </p:nvSpPr>
        <p:spPr/>
        <p:txBody>
          <a:bodyPr/>
          <a:lstStyle/>
          <a:p>
            <a:r>
              <a:rPr lang="en-GB" dirty="0"/>
              <a:t>Your child will be linked to a key person. They will be the person that you connect with daily. They will hold meetings with you to discuss your child’s progress.</a:t>
            </a:r>
          </a:p>
          <a:p>
            <a:r>
              <a:rPr lang="en-GB" dirty="0"/>
              <a:t>As a setting we believe that every educator plays a part in your child’s education and as a team we discuss and reflect on every child’s learning journey and next steps.</a:t>
            </a:r>
          </a:p>
        </p:txBody>
      </p:sp>
      <p:sp>
        <p:nvSpPr>
          <p:cNvPr id="8" name="Title 7">
            <a:extLst>
              <a:ext uri="{FF2B5EF4-FFF2-40B4-BE49-F238E27FC236}">
                <a16:creationId xmlns:a16="http://schemas.microsoft.com/office/drawing/2014/main" id="{F7E7A3A2-3EAF-4D1A-97BB-233B9AB18A8C}"/>
              </a:ext>
            </a:extLst>
          </p:cNvPr>
          <p:cNvSpPr>
            <a:spLocks noGrp="1"/>
          </p:cNvSpPr>
          <p:nvPr>
            <p:ph type="title"/>
          </p:nvPr>
        </p:nvSpPr>
        <p:spPr/>
        <p:txBody>
          <a:bodyPr/>
          <a:lstStyle/>
          <a:p>
            <a:pPr algn="ctr"/>
            <a:r>
              <a:rPr lang="en-GB" dirty="0"/>
              <a:t>Key Person</a:t>
            </a:r>
          </a:p>
        </p:txBody>
      </p:sp>
    </p:spTree>
    <p:extLst>
      <p:ext uri="{BB962C8B-B14F-4D97-AF65-F5344CB8AC3E}">
        <p14:creationId xmlns:p14="http://schemas.microsoft.com/office/powerpoint/2010/main" val="385854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6BEB24-F3EC-41C6-B820-167069033E4D}"/>
              </a:ext>
            </a:extLst>
          </p:cNvPr>
          <p:cNvSpPr>
            <a:spLocks noGrp="1"/>
          </p:cNvSpPr>
          <p:nvPr>
            <p:ph idx="1"/>
          </p:nvPr>
        </p:nvSpPr>
        <p:spPr/>
        <p:txBody>
          <a:bodyPr/>
          <a:lstStyle/>
          <a:p>
            <a:r>
              <a:rPr lang="en-GB" sz="1900" dirty="0"/>
              <a:t>Daily a member of staff will be on the gate to welcome your child into nursery and say goodbye to them at the end of the day.</a:t>
            </a:r>
          </a:p>
          <a:p>
            <a:r>
              <a:rPr lang="en-GB" sz="1900" dirty="0"/>
              <a:t>We will send out a link every three weeks that share the key learning focuses in nursery. Stored on the website too.</a:t>
            </a:r>
          </a:p>
          <a:p>
            <a:r>
              <a:rPr lang="en-GB" sz="1900" dirty="0"/>
              <a:t>We will send out a monthly newsletter. Stored on the website too.</a:t>
            </a:r>
          </a:p>
          <a:p>
            <a:r>
              <a:rPr lang="en-GB" sz="1900" dirty="0"/>
              <a:t>Your child’s keyperson will organise a hello call and discuss how your child has settled into nursery, your child will then have a spotlight meetings to discuss their learning journey and next steps will be put together.</a:t>
            </a:r>
          </a:p>
          <a:p>
            <a:r>
              <a:rPr lang="en-GB" sz="1900" dirty="0"/>
              <a:t>Please visit our website which has a great deal of info to share with you. </a:t>
            </a:r>
            <a:r>
              <a:rPr lang="en-GB" sz="1900" dirty="0">
                <a:hlinkClick r:id="rId2"/>
              </a:rPr>
              <a:t>https://www.atherstonenurseryschool.com/</a:t>
            </a:r>
            <a:endParaRPr lang="en-GB" sz="1900" dirty="0"/>
          </a:p>
          <a:p>
            <a:r>
              <a:rPr lang="en-GB" sz="1900" dirty="0"/>
              <a:t>Please do send any photos of your children’s learning experiences and wow moments to admin1000@welearn365.com.</a:t>
            </a:r>
          </a:p>
        </p:txBody>
      </p:sp>
      <p:sp>
        <p:nvSpPr>
          <p:cNvPr id="3" name="Title 2">
            <a:extLst>
              <a:ext uri="{FF2B5EF4-FFF2-40B4-BE49-F238E27FC236}">
                <a16:creationId xmlns:a16="http://schemas.microsoft.com/office/drawing/2014/main" id="{AC0D5EC2-F7EE-4786-BEE4-49991E75CA1E}"/>
              </a:ext>
            </a:extLst>
          </p:cNvPr>
          <p:cNvSpPr>
            <a:spLocks noGrp="1"/>
          </p:cNvSpPr>
          <p:nvPr>
            <p:ph type="title"/>
          </p:nvPr>
        </p:nvSpPr>
        <p:spPr/>
        <p:txBody>
          <a:bodyPr/>
          <a:lstStyle/>
          <a:p>
            <a:r>
              <a:rPr lang="en-GB" dirty="0"/>
              <a:t>Communication</a:t>
            </a:r>
          </a:p>
        </p:txBody>
      </p:sp>
    </p:spTree>
    <p:extLst>
      <p:ext uri="{BB962C8B-B14F-4D97-AF65-F5344CB8AC3E}">
        <p14:creationId xmlns:p14="http://schemas.microsoft.com/office/powerpoint/2010/main" val="36985986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B4A26754FFD748A6FC5535DFCBE876" ma:contentTypeVersion="14" ma:contentTypeDescription="Create a new document." ma:contentTypeScope="" ma:versionID="5f9087e07d311cbcab50f706e9ad70fe">
  <xsd:schema xmlns:xsd="http://www.w3.org/2001/XMLSchema" xmlns:xs="http://www.w3.org/2001/XMLSchema" xmlns:p="http://schemas.microsoft.com/office/2006/metadata/properties" xmlns:ns2="bd154d16-9a89-4333-8933-dc4a2ff4c3f7" xmlns:ns3="e8922220-89a4-4250-a001-b459cd980d93" targetNamespace="http://schemas.microsoft.com/office/2006/metadata/properties" ma:root="true" ma:fieldsID="5800da84cd236054d8ef3ca2caf96d3b" ns2:_="" ns3:_="">
    <xsd:import namespace="bd154d16-9a89-4333-8933-dc4a2ff4c3f7"/>
    <xsd:import namespace="e8922220-89a4-4250-a001-b459cd980d9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154d16-9a89-4333-8933-dc4a2ff4c3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6852029-6d2b-4c75-93a9-4e576541db9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922220-89a4-4250-a001-b459cd980d9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2b4c2a0-3499-401e-ad5a-9e3f18f18f7a}" ma:internalName="TaxCatchAll" ma:showField="CatchAllData" ma:web="e8922220-89a4-4250-a001-b459cd980d9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8922220-89a4-4250-a001-b459cd980d93" xsi:nil="true"/>
    <lcf76f155ced4ddcb4097134ff3c332f xmlns="bd154d16-9a89-4333-8933-dc4a2ff4c3f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3C556D7-F651-4964-AC26-71E38C53F8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154d16-9a89-4333-8933-dc4a2ff4c3f7"/>
    <ds:schemaRef ds:uri="e8922220-89a4-4250-a001-b459cd980d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9587A9-C7AD-4088-9725-51FA918A23B6}">
  <ds:schemaRefs>
    <ds:schemaRef ds:uri="http://schemas.microsoft.com/sharepoint/v3/contenttype/forms"/>
  </ds:schemaRefs>
</ds:datastoreItem>
</file>

<file path=customXml/itemProps3.xml><?xml version="1.0" encoding="utf-8"?>
<ds:datastoreItem xmlns:ds="http://schemas.openxmlformats.org/officeDocument/2006/customXml" ds:itemID="{628E4CBE-1CAE-4EB7-9C57-4B4E77B1C2AF}">
  <ds:schemaRefs>
    <ds:schemaRef ds:uri="http://schemas.microsoft.com/office/2006/documentManagement/types"/>
    <ds:schemaRef ds:uri="http://purl.org/dc/terms/"/>
    <ds:schemaRef ds:uri="http://schemas.microsoft.com/office/infopath/2007/PartnerControls"/>
    <ds:schemaRef ds:uri="http://purl.org/dc/elements/1.1/"/>
    <ds:schemaRef ds:uri="http://schemas.openxmlformats.org/package/2006/metadata/core-properties"/>
    <ds:schemaRef ds:uri="e8922220-89a4-4250-a001-b459cd980d93"/>
    <ds:schemaRef ds:uri="bd154d16-9a89-4333-8933-dc4a2ff4c3f7"/>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Concourse</Template>
  <TotalTime>2785</TotalTime>
  <Words>3303</Words>
  <Application>Microsoft Office PowerPoint</Application>
  <PresentationFormat>On-screen Show (4:3)</PresentationFormat>
  <Paragraphs>278</Paragraphs>
  <Slides>39</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Calibri</vt:lpstr>
      <vt:lpstr>Comic Sans MS</vt:lpstr>
      <vt:lpstr>Lucida Sans Unicode</vt:lpstr>
      <vt:lpstr>Signika</vt:lpstr>
      <vt:lpstr>Tahoma</vt:lpstr>
      <vt:lpstr>Verdana</vt:lpstr>
      <vt:lpstr>Wingdings 2</vt:lpstr>
      <vt:lpstr>Wingdings 3</vt:lpstr>
      <vt:lpstr>Concourse</vt:lpstr>
      <vt:lpstr>Welcome to Atherstone Nursery School and Warwickshire Early Years Hub</vt:lpstr>
      <vt:lpstr>Welcome! </vt:lpstr>
      <vt:lpstr> OFSTED Report January 2019  “The leadership team has maintained the outstanding quality of education in the school since the last (outstanding) inspection. Children acquire skills and knowledge through learning opportunities that are imaginative and fun. Adults also ensure that important reading, writing and mathematical knowledge and skills are woven into all aspects of learning. No opportunities are missed to practise counting or to recognise familiar letters and the sounds they make. You and your team are determined that all children will be as well prepared as they can be for the next stage in their education.    .</vt:lpstr>
      <vt:lpstr>PowerPoint Presentation</vt:lpstr>
      <vt:lpstr>Home/School Partnership</vt:lpstr>
      <vt:lpstr>Staff</vt:lpstr>
      <vt:lpstr>Attendance</vt:lpstr>
      <vt:lpstr>Key Person</vt:lpstr>
      <vt:lpstr>Communication</vt:lpstr>
      <vt:lpstr> Organisation 15 hours </vt:lpstr>
      <vt:lpstr>Organisation 30 hours</vt:lpstr>
      <vt:lpstr>PowerPoint Presentation</vt:lpstr>
      <vt:lpstr>PowerPoint Presentation</vt:lpstr>
      <vt:lpstr>Personal, Social and Emotional Development</vt:lpstr>
      <vt:lpstr>Communication and Language</vt:lpstr>
      <vt:lpstr>PowerPoint Presentation</vt:lpstr>
      <vt:lpstr>Literacy: Reading &amp; Writing</vt:lpstr>
      <vt:lpstr>PowerPoint Presentation</vt:lpstr>
      <vt:lpstr>Understanding the World</vt:lpstr>
      <vt:lpstr>Expressive Arts and Design</vt:lpstr>
      <vt:lpstr>OPAL (Observation of Play and Learning)</vt:lpstr>
      <vt:lpstr>PowerPoint Presentation</vt:lpstr>
      <vt:lpstr>PowerPoint Presentation</vt:lpstr>
      <vt:lpstr>PowerPoint Presentation</vt:lpstr>
      <vt:lpstr>SEND (Special Educational Needs and/or Disability)</vt:lpstr>
      <vt:lpstr>Fundamental Values</vt:lpstr>
      <vt:lpstr>Our Forest and ecosystems at nursery</vt:lpstr>
      <vt:lpstr>PowerPoint Presentation</vt:lpstr>
      <vt:lpstr>Sponsorship</vt:lpstr>
      <vt:lpstr>PowerPoint Presentation</vt:lpstr>
      <vt:lpstr>Safeguarding</vt:lpstr>
      <vt:lpstr>Safety on site </vt:lpstr>
      <vt:lpstr>PowerPoint Presentation</vt:lpstr>
      <vt:lpstr>Requests From Us</vt:lpstr>
      <vt:lpstr>Support for home</vt:lpstr>
      <vt:lpstr>Routines that will help you and your child:</vt:lpstr>
      <vt:lpstr>Please contact us if you have any more questions: </vt:lpstr>
      <vt:lpstr>Bedworth Heath Nursery School</vt:lpstr>
      <vt:lpstr>Any Questions?</vt:lpstr>
    </vt:vector>
  </TitlesOfParts>
  <Company>Warwickshire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Atherstone Early Years Centre</dc:title>
  <dc:creator>Staff</dc:creator>
  <cp:lastModifiedBy>A Kibble ANS</cp:lastModifiedBy>
  <cp:revision>107</cp:revision>
  <dcterms:created xsi:type="dcterms:W3CDTF">2013-03-13T13:30:49Z</dcterms:created>
  <dcterms:modified xsi:type="dcterms:W3CDTF">2023-12-18T15:28:01Z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0x010100B7B4A26754FFD748A6FC5535DFCBE876</vt:lpwstr>
  </property>
  <property fmtid="{D5CDD505-2E9C-101B-9397-08002B2CF9AE}" pid="3" name="MediaServiceImageTags">
    <vt:lpwstr/>
  </property>
</Properties>
</file>